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y="6858000" cx="9144000"/>
  <p:notesSz cx="7102475" cy="9388475"/>
  <p:embeddedFontLst>
    <p:embeddedFont>
      <p:font typeface="Roboto Slab"/>
      <p:regular r:id="rId45"/>
      <p:bold r:id="rId46"/>
    </p:embeddedFont>
    <p:embeddedFont>
      <p:font typeface="News Cycle"/>
      <p:regular r:id="rId47"/>
      <p:bold r:id="rId48"/>
    </p:embeddedFont>
    <p:embeddedFont>
      <p:font typeface="Century Schoolbook"/>
      <p:regular r:id="rId49"/>
      <p:bold r:id="rId50"/>
      <p:italic r:id="rId51"/>
      <p:boldItalic r:id="rId52"/>
    </p:embeddedFont>
    <p:embeddedFont>
      <p:font typeface="Libre Franklin Medium"/>
      <p:regular r:id="rId53"/>
      <p:bold r:id="rId54"/>
      <p:italic r:id="rId55"/>
      <p:boldItalic r:id="rId56"/>
    </p:embeddedFont>
    <p:embeddedFont>
      <p:font typeface="Quintessential"/>
      <p:regular r:id="rId57"/>
    </p:embeddedFont>
    <p:embeddedFont>
      <p:font typeface="Overlock"/>
      <p:regular r:id="rId58"/>
      <p:bold r:id="rId59"/>
      <p:italic r:id="rId60"/>
      <p:boldItalic r:id="rId61"/>
    </p:embeddedFont>
    <p:embeddedFont>
      <p:font typeface="Roboto"/>
      <p:regular r:id="rId62"/>
      <p:bold r:id="rId63"/>
      <p:italic r:id="rId64"/>
      <p:boldItalic r:id="rId65"/>
    </p:embeddedFont>
    <p:embeddedFont>
      <p:font typeface="Constantia"/>
      <p:regular r:id="rId66"/>
      <p:bold r:id="rId67"/>
      <p:italic r:id="rId68"/>
      <p:boldItalic r:id="rId69"/>
    </p:embeddedFont>
    <p:embeddedFont>
      <p:font typeface="Bodoni"/>
      <p:regular r:id="rId70"/>
      <p:bold r:id="rId71"/>
      <p:italic r:id="rId72"/>
      <p:boldItalic r:id="rId73"/>
    </p:embeddedFont>
    <p:embeddedFont>
      <p:font typeface="Oi"/>
      <p:regular r:id="rId74"/>
    </p:embeddedFont>
    <p:embeddedFont>
      <p:font typeface="Rubik"/>
      <p:regular r:id="rId75"/>
      <p:bold r:id="rId76"/>
      <p:italic r:id="rId77"/>
      <p:boldItalic r:id="rId78"/>
    </p:embeddedFont>
    <p:embeddedFont>
      <p:font typeface="Gill Sans"/>
      <p:regular r:id="rId79"/>
      <p:bold r:id="rId80"/>
    </p:embeddedFont>
    <p:embeddedFont>
      <p:font typeface="Open Sans"/>
      <p:regular r:id="rId81"/>
      <p:bold r:id="rId82"/>
      <p:italic r:id="rId83"/>
      <p:boldItalic r:id="rId8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85" roundtripDataSignature="AMtx7mj9r3UBrq9NosEWd2oQDK3VKGPr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B52BF7-B753-48D1-9D85-197828ABAD03}">
  <a:tblStyle styleId="{ACB52BF7-B753-48D1-9D85-197828ABAD0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OpenSans-boldItalic.fntdata"/><Relationship Id="rId83" Type="http://schemas.openxmlformats.org/officeDocument/2006/relationships/font" Target="fonts/OpenSans-italic.fntdata"/><Relationship Id="rId42" Type="http://schemas.openxmlformats.org/officeDocument/2006/relationships/slide" Target="slides/slide35.xml"/><Relationship Id="rId41" Type="http://schemas.openxmlformats.org/officeDocument/2006/relationships/slide" Target="slides/slide34.xml"/><Relationship Id="rId85" Type="http://customschemas.google.com/relationships/presentationmetadata" Target="metadata"/><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font" Target="fonts/RobotoSlab-bold.fntdata"/><Relationship Id="rId45" Type="http://schemas.openxmlformats.org/officeDocument/2006/relationships/font" Target="fonts/RobotoSlab-regular.fntdata"/><Relationship Id="rId80" Type="http://schemas.openxmlformats.org/officeDocument/2006/relationships/font" Target="fonts/GillSans-bold.fntdata"/><Relationship Id="rId82" Type="http://schemas.openxmlformats.org/officeDocument/2006/relationships/font" Target="fonts/OpenSans-bold.fntdata"/><Relationship Id="rId81" Type="http://schemas.openxmlformats.org/officeDocument/2006/relationships/font" Target="fonts/OpenSans-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NewsCycle-bold.fntdata"/><Relationship Id="rId47" Type="http://schemas.openxmlformats.org/officeDocument/2006/relationships/font" Target="fonts/NewsCycle-regular.fntdata"/><Relationship Id="rId49" Type="http://schemas.openxmlformats.org/officeDocument/2006/relationships/font" Target="fonts/CenturySchoolbook-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Bodoni-boldItalic.fntdata"/><Relationship Id="rId72" Type="http://schemas.openxmlformats.org/officeDocument/2006/relationships/font" Target="fonts/Bodoni-italic.fntdata"/><Relationship Id="rId31" Type="http://schemas.openxmlformats.org/officeDocument/2006/relationships/slide" Target="slides/slide24.xml"/><Relationship Id="rId75" Type="http://schemas.openxmlformats.org/officeDocument/2006/relationships/font" Target="fonts/Rubik-regular.fntdata"/><Relationship Id="rId30" Type="http://schemas.openxmlformats.org/officeDocument/2006/relationships/slide" Target="slides/slide23.xml"/><Relationship Id="rId74" Type="http://schemas.openxmlformats.org/officeDocument/2006/relationships/font" Target="fonts/Oi-regular.fntdata"/><Relationship Id="rId33" Type="http://schemas.openxmlformats.org/officeDocument/2006/relationships/slide" Target="slides/slide26.xml"/><Relationship Id="rId77" Type="http://schemas.openxmlformats.org/officeDocument/2006/relationships/font" Target="fonts/Rubik-italic.fntdata"/><Relationship Id="rId32" Type="http://schemas.openxmlformats.org/officeDocument/2006/relationships/slide" Target="slides/slide25.xml"/><Relationship Id="rId76" Type="http://schemas.openxmlformats.org/officeDocument/2006/relationships/font" Target="fonts/Rubik-bold.fntdata"/><Relationship Id="rId35" Type="http://schemas.openxmlformats.org/officeDocument/2006/relationships/slide" Target="slides/slide28.xml"/><Relationship Id="rId79" Type="http://schemas.openxmlformats.org/officeDocument/2006/relationships/font" Target="fonts/GillSans-regular.fntdata"/><Relationship Id="rId34" Type="http://schemas.openxmlformats.org/officeDocument/2006/relationships/slide" Target="slides/slide27.xml"/><Relationship Id="rId78" Type="http://schemas.openxmlformats.org/officeDocument/2006/relationships/font" Target="fonts/Rubik-boldItalic.fntdata"/><Relationship Id="rId71" Type="http://schemas.openxmlformats.org/officeDocument/2006/relationships/font" Target="fonts/Bodoni-bold.fntdata"/><Relationship Id="rId70" Type="http://schemas.openxmlformats.org/officeDocument/2006/relationships/font" Target="fonts/Bodoni-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Roboto-regular.fntdata"/><Relationship Id="rId61" Type="http://schemas.openxmlformats.org/officeDocument/2006/relationships/font" Target="fonts/Overlock-boldItalic.fntdata"/><Relationship Id="rId20" Type="http://schemas.openxmlformats.org/officeDocument/2006/relationships/slide" Target="slides/slide13.xml"/><Relationship Id="rId64" Type="http://schemas.openxmlformats.org/officeDocument/2006/relationships/font" Target="fonts/Roboto-italic.fntdata"/><Relationship Id="rId63" Type="http://schemas.openxmlformats.org/officeDocument/2006/relationships/font" Target="fonts/Roboto-bold.fntdata"/><Relationship Id="rId22" Type="http://schemas.openxmlformats.org/officeDocument/2006/relationships/slide" Target="slides/slide15.xml"/><Relationship Id="rId66" Type="http://schemas.openxmlformats.org/officeDocument/2006/relationships/font" Target="fonts/Constantia-regular.fntdata"/><Relationship Id="rId21" Type="http://schemas.openxmlformats.org/officeDocument/2006/relationships/slide" Target="slides/slide14.xml"/><Relationship Id="rId65" Type="http://schemas.openxmlformats.org/officeDocument/2006/relationships/font" Target="fonts/Roboto-boldItalic.fntdata"/><Relationship Id="rId24" Type="http://schemas.openxmlformats.org/officeDocument/2006/relationships/slide" Target="slides/slide17.xml"/><Relationship Id="rId68" Type="http://schemas.openxmlformats.org/officeDocument/2006/relationships/font" Target="fonts/Constantia-italic.fntdata"/><Relationship Id="rId23" Type="http://schemas.openxmlformats.org/officeDocument/2006/relationships/slide" Target="slides/slide16.xml"/><Relationship Id="rId67" Type="http://schemas.openxmlformats.org/officeDocument/2006/relationships/font" Target="fonts/Constantia-bold.fntdata"/><Relationship Id="rId60" Type="http://schemas.openxmlformats.org/officeDocument/2006/relationships/font" Target="fonts/Overlock-italic.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Constantia-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CenturySchoolbook-italic.fntdata"/><Relationship Id="rId50" Type="http://schemas.openxmlformats.org/officeDocument/2006/relationships/font" Target="fonts/CenturySchoolbook-bold.fntdata"/><Relationship Id="rId53" Type="http://schemas.openxmlformats.org/officeDocument/2006/relationships/font" Target="fonts/LibreFranklinMedium-regular.fntdata"/><Relationship Id="rId52" Type="http://schemas.openxmlformats.org/officeDocument/2006/relationships/font" Target="fonts/CenturySchoolbook-boldItalic.fntdata"/><Relationship Id="rId11" Type="http://schemas.openxmlformats.org/officeDocument/2006/relationships/slide" Target="slides/slide4.xml"/><Relationship Id="rId55" Type="http://schemas.openxmlformats.org/officeDocument/2006/relationships/font" Target="fonts/LibreFranklinMedium-italic.fntdata"/><Relationship Id="rId10" Type="http://schemas.openxmlformats.org/officeDocument/2006/relationships/slide" Target="slides/slide3.xml"/><Relationship Id="rId54" Type="http://schemas.openxmlformats.org/officeDocument/2006/relationships/font" Target="fonts/LibreFranklinMedium-bold.fntdata"/><Relationship Id="rId13" Type="http://schemas.openxmlformats.org/officeDocument/2006/relationships/slide" Target="slides/slide6.xml"/><Relationship Id="rId57" Type="http://schemas.openxmlformats.org/officeDocument/2006/relationships/font" Target="fonts/Quintessential-regular.fntdata"/><Relationship Id="rId12" Type="http://schemas.openxmlformats.org/officeDocument/2006/relationships/slide" Target="slides/slide5.xml"/><Relationship Id="rId56" Type="http://schemas.openxmlformats.org/officeDocument/2006/relationships/font" Target="fonts/LibreFranklinMedium-boldItalic.fntdata"/><Relationship Id="rId15" Type="http://schemas.openxmlformats.org/officeDocument/2006/relationships/slide" Target="slides/slide8.xml"/><Relationship Id="rId59" Type="http://schemas.openxmlformats.org/officeDocument/2006/relationships/font" Target="fonts/Overlock-bold.fntdata"/><Relationship Id="rId14" Type="http://schemas.openxmlformats.org/officeDocument/2006/relationships/slide" Target="slides/slide7.xml"/><Relationship Id="rId58" Type="http://schemas.openxmlformats.org/officeDocument/2006/relationships/font" Target="fonts/Overlock-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7739" cy="469424"/>
          </a:xfrm>
          <a:prstGeom prst="rect">
            <a:avLst/>
          </a:prstGeom>
          <a:noFill/>
          <a:ln>
            <a:noFill/>
          </a:ln>
        </p:spPr>
        <p:txBody>
          <a:bodyPr anchorCtr="0" anchor="t" bIns="47100" lIns="94225" spcFirstLastPara="1" rIns="94225" wrap="square" tIns="471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092" y="0"/>
            <a:ext cx="3077739" cy="469424"/>
          </a:xfrm>
          <a:prstGeom prst="rect">
            <a:avLst/>
          </a:prstGeom>
          <a:noFill/>
          <a:ln>
            <a:noFill/>
          </a:ln>
        </p:spPr>
        <p:txBody>
          <a:bodyPr anchorCtr="0" anchor="t" bIns="47100" lIns="94225" spcFirstLastPara="1" rIns="94225" wrap="square" tIns="471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917422"/>
            <a:ext cx="3077739" cy="469424"/>
          </a:xfrm>
          <a:prstGeom prst="rect">
            <a:avLst/>
          </a:prstGeom>
          <a:noFill/>
          <a:ln>
            <a:noFill/>
          </a:ln>
        </p:spPr>
        <p:txBody>
          <a:bodyPr anchorCtr="0" anchor="b" bIns="47100" lIns="94225" spcFirstLastPara="1" rIns="94225" wrap="square" tIns="471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7e09a43894_1_0:notes"/>
          <p:cNvSpPr txBox="1"/>
          <p:nvPr>
            <p:ph idx="1" type="body"/>
          </p:nvPr>
        </p:nvSpPr>
        <p:spPr>
          <a:xfrm>
            <a:off x="710087" y="4458885"/>
            <a:ext cx="5682300" cy="4225200"/>
          </a:xfrm>
          <a:prstGeom prst="rect">
            <a:avLst/>
          </a:prstGeom>
          <a:noFill/>
          <a:ln>
            <a:noFill/>
          </a:ln>
        </p:spPr>
        <p:txBody>
          <a:bodyPr anchorCtr="0" anchor="ctr" bIns="92975" lIns="92975" spcFirstLastPara="1" rIns="92975" wrap="square" tIns="92975">
            <a:noAutofit/>
          </a:bodyPr>
          <a:lstStyle/>
          <a:p>
            <a:pPr indent="0" lvl="0" marL="0" rtl="0" algn="l">
              <a:lnSpc>
                <a:spcPct val="100000"/>
              </a:lnSpc>
              <a:spcBef>
                <a:spcPts val="0"/>
              </a:spcBef>
              <a:spcAft>
                <a:spcPts val="0"/>
              </a:spcAft>
              <a:buSzPts val="1400"/>
              <a:buNone/>
            </a:pPr>
            <a:r>
              <a:t/>
            </a:r>
            <a:endParaRPr sz="1400"/>
          </a:p>
        </p:txBody>
      </p:sp>
      <p:sp>
        <p:nvSpPr>
          <p:cNvPr id="240" name="Google Shape;240;g27e09a43894_1_0:notes"/>
          <p:cNvSpPr/>
          <p:nvPr>
            <p:ph idx="2" type="sldImg"/>
          </p:nvPr>
        </p:nvSpPr>
        <p:spPr>
          <a:xfrm>
            <a:off x="1175368" y="704456"/>
            <a:ext cx="4751700" cy="352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3: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3: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t/>
            </a:r>
            <a:endParaRPr/>
          </a:p>
        </p:txBody>
      </p:sp>
      <p:sp>
        <p:nvSpPr>
          <p:cNvPr id="388" name="Google Shape;388;p13: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4: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14: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t/>
            </a:r>
            <a:endParaRPr/>
          </a:p>
        </p:txBody>
      </p:sp>
      <p:sp>
        <p:nvSpPr>
          <p:cNvPr id="397" name="Google Shape;397;p14: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3: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23: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t/>
            </a:r>
            <a:endParaRPr/>
          </a:p>
        </p:txBody>
      </p:sp>
      <p:sp>
        <p:nvSpPr>
          <p:cNvPr id="413" name="Google Shape;413;p23: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4: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422" name="Google Shape;422;p24: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7: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7: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t/>
            </a:r>
            <a:endParaRPr/>
          </a:p>
        </p:txBody>
      </p:sp>
      <p:sp>
        <p:nvSpPr>
          <p:cNvPr id="433" name="Google Shape;433;p27: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8: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28: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t/>
            </a:r>
            <a:endParaRPr/>
          </a:p>
        </p:txBody>
      </p:sp>
      <p:sp>
        <p:nvSpPr>
          <p:cNvPr id="442" name="Google Shape;442;p28: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9: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29: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t/>
            </a:r>
            <a:endParaRPr/>
          </a:p>
        </p:txBody>
      </p:sp>
      <p:sp>
        <p:nvSpPr>
          <p:cNvPr id="450" name="Google Shape;450;p29: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0: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456" name="Google Shape;456;p30: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31: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478" name="Google Shape;478;p31: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2: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497" name="Google Shape;497;p32: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0" name="Google Shape;250;p2: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rPr lang="en-US"/>
              <a:t>Here you can briefly list the questions that will be answered during the presentation.</a:t>
            </a:r>
            <a:endParaRPr/>
          </a:p>
          <a:p>
            <a:pPr indent="0" lvl="0" marL="0" rtl="0" algn="l">
              <a:lnSpc>
                <a:spcPct val="100000"/>
              </a:lnSpc>
              <a:spcBef>
                <a:spcPts val="0"/>
              </a:spcBef>
              <a:spcAft>
                <a:spcPts val="0"/>
              </a:spcAft>
              <a:buSzPts val="1400"/>
              <a:buNone/>
            </a:pPr>
            <a:r>
              <a:t/>
            </a:r>
            <a:endParaRPr/>
          </a:p>
        </p:txBody>
      </p:sp>
      <p:sp>
        <p:nvSpPr>
          <p:cNvPr id="251" name="Google Shape;251;p2: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3: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505" name="Google Shape;505;p33: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6: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516" name="Google Shape;516;p36: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9: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528" name="Google Shape;528;p39: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41: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41: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t/>
            </a:r>
            <a:endParaRPr/>
          </a:p>
        </p:txBody>
      </p:sp>
      <p:sp>
        <p:nvSpPr>
          <p:cNvPr id="540" name="Google Shape;540;p41: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42: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42: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t/>
            </a:r>
            <a:endParaRPr/>
          </a:p>
        </p:txBody>
      </p:sp>
      <p:sp>
        <p:nvSpPr>
          <p:cNvPr id="557" name="Google Shape;557;p42: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44: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568" name="Google Shape;568;p44: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46: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577" name="Google Shape;577;p46: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47: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593" name="Google Shape;593;p47: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8: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p48: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t/>
            </a:r>
            <a:endParaRPr/>
          </a:p>
        </p:txBody>
      </p:sp>
      <p:sp>
        <p:nvSpPr>
          <p:cNvPr id="606" name="Google Shape;606;p48: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55: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55: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t/>
            </a:r>
            <a:endParaRPr/>
          </a:p>
        </p:txBody>
      </p:sp>
      <p:sp>
        <p:nvSpPr>
          <p:cNvPr id="619" name="Google Shape;619;p55: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7e08b6f1d8_1_1:notes"/>
          <p:cNvSpPr/>
          <p:nvPr>
            <p:ph idx="2" type="sldImg"/>
          </p:nvPr>
        </p:nvSpPr>
        <p:spPr>
          <a:xfrm>
            <a:off x="1204909" y="704850"/>
            <a:ext cx="4692600" cy="351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7e08b6f1d8_1_1:notes"/>
          <p:cNvSpPr txBox="1"/>
          <p:nvPr>
            <p:ph idx="1" type="body"/>
          </p:nvPr>
        </p:nvSpPr>
        <p:spPr>
          <a:xfrm>
            <a:off x="710248" y="4459526"/>
            <a:ext cx="5682000" cy="4224900"/>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t/>
            </a:r>
            <a:endParaRPr/>
          </a:p>
        </p:txBody>
      </p:sp>
      <p:sp>
        <p:nvSpPr>
          <p:cNvPr id="295" name="Google Shape;295;g27e08b6f1d8_1_1:notes"/>
          <p:cNvSpPr txBox="1"/>
          <p:nvPr>
            <p:ph idx="12" type="sldNum"/>
          </p:nvPr>
        </p:nvSpPr>
        <p:spPr>
          <a:xfrm>
            <a:off x="4023092" y="8917422"/>
            <a:ext cx="3077700" cy="469500"/>
          </a:xfrm>
          <a:prstGeom prst="rect">
            <a:avLst/>
          </a:prstGeom>
          <a:noFill/>
          <a:ln>
            <a:noFill/>
          </a:ln>
        </p:spPr>
        <p:txBody>
          <a:bodyPr anchorCtr="0" anchor="b" bIns="47100" lIns="94225" spcFirstLastPara="1" rIns="94225" wrap="square" tIns="47100">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59: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628" name="Google Shape;628;p59: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60: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639" name="Google Shape;639;p60: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61: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653" name="Google Shape;653;p61: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62: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p62: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t/>
            </a:r>
            <a:endParaRPr/>
          </a:p>
        </p:txBody>
      </p:sp>
      <p:sp>
        <p:nvSpPr>
          <p:cNvPr id="663" name="Google Shape;663;p62: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63: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671" name="Google Shape;671;p63: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64: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684" name="Google Shape;684;p64: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65: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65: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t/>
            </a:r>
            <a:endParaRPr/>
          </a:p>
        </p:txBody>
      </p:sp>
      <p:sp>
        <p:nvSpPr>
          <p:cNvPr id="692" name="Google Shape;692;p65: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81: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4" name="Google Shape;704;p81: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t/>
            </a:r>
            <a:endParaRPr/>
          </a:p>
        </p:txBody>
      </p:sp>
      <p:sp>
        <p:nvSpPr>
          <p:cNvPr id="705" name="Google Shape;705;p81: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84b9dd75da_0_0:notes"/>
          <p:cNvSpPr txBox="1"/>
          <p:nvPr>
            <p:ph idx="1" type="body"/>
          </p:nvPr>
        </p:nvSpPr>
        <p:spPr>
          <a:xfrm>
            <a:off x="710248" y="4459526"/>
            <a:ext cx="5682000" cy="4224900"/>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00"/>
              </a:spcBef>
              <a:spcAft>
                <a:spcPts val="0"/>
              </a:spcAft>
              <a:buSzPts val="1400"/>
              <a:buNone/>
            </a:pPr>
            <a:r>
              <a:t/>
            </a:r>
            <a:endParaRPr/>
          </a:p>
        </p:txBody>
      </p:sp>
      <p:sp>
        <p:nvSpPr>
          <p:cNvPr id="305" name="Google Shape;305;g284b9dd75da_0_0:notes"/>
          <p:cNvSpPr/>
          <p:nvPr>
            <p:ph idx="2" type="sldImg"/>
          </p:nvPr>
        </p:nvSpPr>
        <p:spPr>
          <a:xfrm>
            <a:off x="1204909" y="704850"/>
            <a:ext cx="4692600" cy="351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7: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7: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t/>
            </a:r>
            <a:endParaRPr/>
          </a:p>
        </p:txBody>
      </p:sp>
      <p:sp>
        <p:nvSpPr>
          <p:cNvPr id="333" name="Google Shape;333;p7: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8: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352" name="Google Shape;352;p8: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9: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363" name="Google Shape;363;p9: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0: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10: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0"/>
              </a:spcBef>
              <a:spcAft>
                <a:spcPts val="0"/>
              </a:spcAft>
              <a:buSzPts val="1400"/>
              <a:buNone/>
            </a:pPr>
            <a:r>
              <a:t/>
            </a:r>
            <a:endParaRPr/>
          </a:p>
        </p:txBody>
      </p:sp>
      <p:sp>
        <p:nvSpPr>
          <p:cNvPr id="371" name="Google Shape;371;p10:notes"/>
          <p:cNvSpPr txBox="1"/>
          <p:nvPr>
            <p:ph idx="12" type="sldNum"/>
          </p:nvPr>
        </p:nvSpPr>
        <p:spPr>
          <a:xfrm>
            <a:off x="4023092" y="8917422"/>
            <a:ext cx="3077739" cy="469424"/>
          </a:xfrm>
          <a:prstGeom prst="rect">
            <a:avLst/>
          </a:prstGeom>
          <a:noFill/>
          <a:ln>
            <a:noFill/>
          </a:ln>
        </p:spPr>
        <p:txBody>
          <a:bodyPr anchorCtr="0" anchor="b" bIns="47100" lIns="94225" spcFirstLastPara="1" rIns="94225" wrap="square" tIns="471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1:notes"/>
          <p:cNvSpPr txBox="1"/>
          <p:nvPr>
            <p:ph idx="1" type="body"/>
          </p:nvPr>
        </p:nvSpPr>
        <p:spPr>
          <a:xfrm>
            <a:off x="710248" y="4459526"/>
            <a:ext cx="5681980" cy="4224814"/>
          </a:xfrm>
          <a:prstGeom prst="rect">
            <a:avLst/>
          </a:prstGeom>
          <a:noFill/>
          <a:ln>
            <a:noFill/>
          </a:ln>
        </p:spPr>
        <p:txBody>
          <a:bodyPr anchorCtr="0" anchor="t" bIns="47100" lIns="94225" spcFirstLastPara="1" rIns="94225" wrap="square" tIns="47100">
            <a:noAutofit/>
          </a:bodyPr>
          <a:lstStyle/>
          <a:p>
            <a:pPr indent="0" lvl="0" marL="0" rtl="0" algn="l">
              <a:lnSpc>
                <a:spcPct val="100000"/>
              </a:lnSpc>
              <a:spcBef>
                <a:spcPts val="360"/>
              </a:spcBef>
              <a:spcAft>
                <a:spcPts val="0"/>
              </a:spcAft>
              <a:buSzPts val="1400"/>
              <a:buNone/>
            </a:pPr>
            <a:r>
              <a:t/>
            </a:r>
            <a:endParaRPr/>
          </a:p>
        </p:txBody>
      </p:sp>
      <p:sp>
        <p:nvSpPr>
          <p:cNvPr id="379" name="Google Shape;379;p11:notes"/>
          <p:cNvSpPr/>
          <p:nvPr>
            <p:ph idx="2" type="sldImg"/>
          </p:nvPr>
        </p:nvSpPr>
        <p:spPr>
          <a:xfrm>
            <a:off x="1204913" y="704850"/>
            <a:ext cx="4692650"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 name="Shape 15"/>
        <p:cNvGrpSpPr/>
        <p:nvPr/>
      </p:nvGrpSpPr>
      <p:grpSpPr>
        <a:xfrm>
          <a:off x="0" y="0"/>
          <a:ext cx="0" cy="0"/>
          <a:chOff x="0" y="0"/>
          <a:chExt cx="0" cy="0"/>
        </a:xfrm>
      </p:grpSpPr>
      <p:sp>
        <p:nvSpPr>
          <p:cNvPr id="16" name="Google Shape;16;g27e09a43894_1_88"/>
          <p:cNvSpPr/>
          <p:nvPr/>
        </p:nvSpPr>
        <p:spPr>
          <a:xfrm>
            <a:off x="4636800" y="107600"/>
            <a:ext cx="4426500" cy="66429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 name="Google Shape;17;g27e09a43894_1_88"/>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18" name="Google Shape;18;g27e09a43894_1_88"/>
          <p:cNvSpPr txBox="1"/>
          <p:nvPr>
            <p:ph type="title"/>
          </p:nvPr>
        </p:nvSpPr>
        <p:spPr>
          <a:xfrm>
            <a:off x="265500" y="1575600"/>
            <a:ext cx="4045200" cy="20448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9" name="Google Shape;19;g27e09a43894_1_88"/>
          <p:cNvSpPr txBox="1"/>
          <p:nvPr>
            <p:ph idx="1" type="subTitle"/>
          </p:nvPr>
        </p:nvSpPr>
        <p:spPr>
          <a:xfrm>
            <a:off x="265500" y="3692001"/>
            <a:ext cx="4045200" cy="17940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750"/>
              </a:spcBef>
              <a:spcAft>
                <a:spcPts val="0"/>
              </a:spcAft>
              <a:buSzPts val="2100"/>
              <a:buNone/>
              <a:defRPr sz="2100"/>
            </a:lvl1pPr>
            <a:lvl2pPr lvl="1" algn="ctr">
              <a:lnSpc>
                <a:spcPct val="100000"/>
              </a:lnSpc>
              <a:spcBef>
                <a:spcPts val="375"/>
              </a:spcBef>
              <a:spcAft>
                <a:spcPts val="0"/>
              </a:spcAft>
              <a:buSzPts val="2100"/>
              <a:buNone/>
              <a:defRPr sz="2100"/>
            </a:lvl2pPr>
            <a:lvl3pPr lvl="2" algn="ctr">
              <a:lnSpc>
                <a:spcPct val="100000"/>
              </a:lnSpc>
              <a:spcBef>
                <a:spcPts val="375"/>
              </a:spcBef>
              <a:spcAft>
                <a:spcPts val="0"/>
              </a:spcAft>
              <a:buSzPts val="2100"/>
              <a:buNone/>
              <a:defRPr sz="2100"/>
            </a:lvl3pPr>
            <a:lvl4pPr lvl="3" algn="ctr">
              <a:lnSpc>
                <a:spcPct val="100000"/>
              </a:lnSpc>
              <a:spcBef>
                <a:spcPts val="375"/>
              </a:spcBef>
              <a:spcAft>
                <a:spcPts val="0"/>
              </a:spcAft>
              <a:buSzPts val="2100"/>
              <a:buNone/>
              <a:defRPr sz="2100"/>
            </a:lvl4pPr>
            <a:lvl5pPr lvl="4" algn="ctr">
              <a:lnSpc>
                <a:spcPct val="100000"/>
              </a:lnSpc>
              <a:spcBef>
                <a:spcPts val="375"/>
              </a:spcBef>
              <a:spcAft>
                <a:spcPts val="0"/>
              </a:spcAft>
              <a:buSzPts val="2100"/>
              <a:buNone/>
              <a:defRPr sz="2100"/>
            </a:lvl5pPr>
            <a:lvl6pPr lvl="5" algn="ctr">
              <a:lnSpc>
                <a:spcPct val="100000"/>
              </a:lnSpc>
              <a:spcBef>
                <a:spcPts val="375"/>
              </a:spcBef>
              <a:spcAft>
                <a:spcPts val="0"/>
              </a:spcAft>
              <a:buSzPts val="2100"/>
              <a:buNone/>
              <a:defRPr sz="2100"/>
            </a:lvl6pPr>
            <a:lvl7pPr lvl="6" algn="ctr">
              <a:lnSpc>
                <a:spcPct val="100000"/>
              </a:lnSpc>
              <a:spcBef>
                <a:spcPts val="375"/>
              </a:spcBef>
              <a:spcAft>
                <a:spcPts val="0"/>
              </a:spcAft>
              <a:buSzPts val="2100"/>
              <a:buNone/>
              <a:defRPr sz="2100"/>
            </a:lvl7pPr>
            <a:lvl8pPr lvl="7" algn="ctr">
              <a:lnSpc>
                <a:spcPct val="100000"/>
              </a:lnSpc>
              <a:spcBef>
                <a:spcPts val="375"/>
              </a:spcBef>
              <a:spcAft>
                <a:spcPts val="0"/>
              </a:spcAft>
              <a:buSzPts val="2100"/>
              <a:buNone/>
              <a:defRPr sz="2100"/>
            </a:lvl8pPr>
            <a:lvl9pPr lvl="8" algn="ctr">
              <a:lnSpc>
                <a:spcPct val="100000"/>
              </a:lnSpc>
              <a:spcBef>
                <a:spcPts val="375"/>
              </a:spcBef>
              <a:spcAft>
                <a:spcPts val="0"/>
              </a:spcAft>
              <a:buSzPts val="2100"/>
              <a:buNone/>
              <a:defRPr sz="2100"/>
            </a:lvl9pPr>
          </a:lstStyle>
          <a:p/>
        </p:txBody>
      </p:sp>
      <p:sp>
        <p:nvSpPr>
          <p:cNvPr id="20" name="Google Shape;20;g27e09a43894_1_88"/>
          <p:cNvSpPr txBox="1"/>
          <p:nvPr>
            <p:ph idx="2" type="body"/>
          </p:nvPr>
        </p:nvSpPr>
        <p:spPr>
          <a:xfrm>
            <a:off x="4939500" y="965600"/>
            <a:ext cx="3837000" cy="4926900"/>
          </a:xfrm>
          <a:prstGeom prst="rect">
            <a:avLst/>
          </a:prstGeom>
          <a:noFill/>
          <a:ln>
            <a:noFill/>
          </a:ln>
        </p:spPr>
        <p:txBody>
          <a:bodyPr anchorCtr="0" anchor="ctr" bIns="45700" lIns="91425" spcFirstLastPara="1" rIns="91425" wrap="square" tIns="45700">
            <a:normAutofit/>
          </a:bodyPr>
          <a:lstStyle>
            <a:lvl1pPr indent="-361950" lvl="0" marL="457200" algn="l">
              <a:lnSpc>
                <a:spcPct val="90000"/>
              </a:lnSpc>
              <a:spcBef>
                <a:spcPts val="750"/>
              </a:spcBef>
              <a:spcAft>
                <a:spcPts val="0"/>
              </a:spcAft>
              <a:buClr>
                <a:schemeClr val="lt1"/>
              </a:buClr>
              <a:buSzPts val="2100"/>
              <a:buChar char="•"/>
              <a:defRPr>
                <a:solidFill>
                  <a:schemeClr val="lt1"/>
                </a:solidFill>
              </a:defRPr>
            </a:lvl1pPr>
            <a:lvl2pPr indent="-342900" lvl="1" marL="914400" algn="l">
              <a:lnSpc>
                <a:spcPct val="90000"/>
              </a:lnSpc>
              <a:spcBef>
                <a:spcPts val="375"/>
              </a:spcBef>
              <a:spcAft>
                <a:spcPts val="0"/>
              </a:spcAft>
              <a:buClr>
                <a:schemeClr val="lt1"/>
              </a:buClr>
              <a:buSzPts val="1800"/>
              <a:buChar char="•"/>
              <a:defRPr>
                <a:solidFill>
                  <a:schemeClr val="lt1"/>
                </a:solidFill>
              </a:defRPr>
            </a:lvl2pPr>
            <a:lvl3pPr indent="-323850" lvl="2" marL="1371600" algn="l">
              <a:lnSpc>
                <a:spcPct val="90000"/>
              </a:lnSpc>
              <a:spcBef>
                <a:spcPts val="375"/>
              </a:spcBef>
              <a:spcAft>
                <a:spcPts val="0"/>
              </a:spcAft>
              <a:buClr>
                <a:schemeClr val="lt1"/>
              </a:buClr>
              <a:buSzPts val="1500"/>
              <a:buChar char="•"/>
              <a:defRPr>
                <a:solidFill>
                  <a:schemeClr val="lt1"/>
                </a:solidFill>
              </a:defRPr>
            </a:lvl3pPr>
            <a:lvl4pPr indent="-314325" lvl="3" marL="1828800" algn="l">
              <a:lnSpc>
                <a:spcPct val="90000"/>
              </a:lnSpc>
              <a:spcBef>
                <a:spcPts val="375"/>
              </a:spcBef>
              <a:spcAft>
                <a:spcPts val="0"/>
              </a:spcAft>
              <a:buClr>
                <a:schemeClr val="lt1"/>
              </a:buClr>
              <a:buSzPts val="1350"/>
              <a:buChar char="•"/>
              <a:defRPr>
                <a:solidFill>
                  <a:schemeClr val="lt1"/>
                </a:solidFill>
              </a:defRPr>
            </a:lvl4pPr>
            <a:lvl5pPr indent="-314325" lvl="4" marL="2286000" algn="l">
              <a:lnSpc>
                <a:spcPct val="90000"/>
              </a:lnSpc>
              <a:spcBef>
                <a:spcPts val="375"/>
              </a:spcBef>
              <a:spcAft>
                <a:spcPts val="0"/>
              </a:spcAft>
              <a:buClr>
                <a:schemeClr val="lt1"/>
              </a:buClr>
              <a:buSzPts val="1350"/>
              <a:buChar char="•"/>
              <a:defRPr>
                <a:solidFill>
                  <a:schemeClr val="lt1"/>
                </a:solidFill>
              </a:defRPr>
            </a:lvl5pPr>
            <a:lvl6pPr indent="-314325" lvl="5" marL="2743200" algn="l">
              <a:lnSpc>
                <a:spcPct val="90000"/>
              </a:lnSpc>
              <a:spcBef>
                <a:spcPts val="375"/>
              </a:spcBef>
              <a:spcAft>
                <a:spcPts val="0"/>
              </a:spcAft>
              <a:buClr>
                <a:schemeClr val="lt1"/>
              </a:buClr>
              <a:buSzPts val="1350"/>
              <a:buChar char="•"/>
              <a:defRPr>
                <a:solidFill>
                  <a:schemeClr val="lt1"/>
                </a:solidFill>
              </a:defRPr>
            </a:lvl6pPr>
            <a:lvl7pPr indent="-314325" lvl="6" marL="3200400" algn="l">
              <a:lnSpc>
                <a:spcPct val="90000"/>
              </a:lnSpc>
              <a:spcBef>
                <a:spcPts val="375"/>
              </a:spcBef>
              <a:spcAft>
                <a:spcPts val="0"/>
              </a:spcAft>
              <a:buClr>
                <a:schemeClr val="lt1"/>
              </a:buClr>
              <a:buSzPts val="1350"/>
              <a:buChar char="•"/>
              <a:defRPr>
                <a:solidFill>
                  <a:schemeClr val="lt1"/>
                </a:solidFill>
              </a:defRPr>
            </a:lvl7pPr>
            <a:lvl8pPr indent="-314325" lvl="7" marL="3657600" algn="l">
              <a:lnSpc>
                <a:spcPct val="90000"/>
              </a:lnSpc>
              <a:spcBef>
                <a:spcPts val="375"/>
              </a:spcBef>
              <a:spcAft>
                <a:spcPts val="0"/>
              </a:spcAft>
              <a:buClr>
                <a:schemeClr val="lt1"/>
              </a:buClr>
              <a:buSzPts val="1350"/>
              <a:buChar char="•"/>
              <a:defRPr>
                <a:solidFill>
                  <a:schemeClr val="lt1"/>
                </a:solidFill>
              </a:defRPr>
            </a:lvl8pPr>
            <a:lvl9pPr indent="-314325" lvl="8" marL="4114800" algn="l">
              <a:lnSpc>
                <a:spcPct val="90000"/>
              </a:lnSpc>
              <a:spcBef>
                <a:spcPts val="375"/>
              </a:spcBef>
              <a:spcAft>
                <a:spcPts val="0"/>
              </a:spcAft>
              <a:buClr>
                <a:schemeClr val="lt1"/>
              </a:buClr>
              <a:buSzPts val="1350"/>
              <a:buChar char="•"/>
              <a:defRPr>
                <a:solidFill>
                  <a:schemeClr val="lt1"/>
                </a:solidFill>
              </a:defRPr>
            </a:lvl9pPr>
          </a:lstStyle>
          <a:p/>
        </p:txBody>
      </p:sp>
      <p:sp>
        <p:nvSpPr>
          <p:cNvPr id="21" name="Google Shape;21;g27e09a43894_1_88"/>
          <p:cNvSpPr txBox="1"/>
          <p:nvPr>
            <p:ph idx="12" type="sldNum"/>
          </p:nvPr>
        </p:nvSpPr>
        <p:spPr>
          <a:xfrm>
            <a:off x="8497999" y="6251679"/>
            <a:ext cx="548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02" name="Shape 102"/>
        <p:cNvGrpSpPr/>
        <p:nvPr/>
      </p:nvGrpSpPr>
      <p:grpSpPr>
        <a:xfrm>
          <a:off x="0" y="0"/>
          <a:ext cx="0" cy="0"/>
          <a:chOff x="0" y="0"/>
          <a:chExt cx="0" cy="0"/>
        </a:xfrm>
      </p:grpSpPr>
      <p:sp>
        <p:nvSpPr>
          <p:cNvPr id="103" name="Google Shape;103;p9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9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05" name="Google Shape;105;p9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6" name="Google Shape;106;p9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07" name="Google Shape;107;p9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8" name="Google Shape;108;p9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9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9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11" name="Shape 111"/>
        <p:cNvGrpSpPr/>
        <p:nvPr/>
      </p:nvGrpSpPr>
      <p:grpSpPr>
        <a:xfrm>
          <a:off x="0" y="0"/>
          <a:ext cx="0" cy="0"/>
          <a:chOff x="0" y="0"/>
          <a:chExt cx="0" cy="0"/>
        </a:xfrm>
      </p:grpSpPr>
      <p:sp>
        <p:nvSpPr>
          <p:cNvPr id="112" name="Google Shape;112;p9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9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14" name="Google Shape;114;p9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15" name="Google Shape;115;p9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9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9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8" name="Shape 118"/>
        <p:cNvGrpSpPr/>
        <p:nvPr/>
      </p:nvGrpSpPr>
      <p:grpSpPr>
        <a:xfrm>
          <a:off x="0" y="0"/>
          <a:ext cx="0" cy="0"/>
          <a:chOff x="0" y="0"/>
          <a:chExt cx="0" cy="0"/>
        </a:xfrm>
      </p:grpSpPr>
      <p:sp>
        <p:nvSpPr>
          <p:cNvPr id="119" name="Google Shape;119;p10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00"/>
          <p:cNvSpPr/>
          <p:nvPr>
            <p:ph idx="2" type="pic"/>
          </p:nvPr>
        </p:nvSpPr>
        <p:spPr>
          <a:xfrm>
            <a:off x="3887391" y="987426"/>
            <a:ext cx="4629150" cy="4873625"/>
          </a:xfrm>
          <a:prstGeom prst="rect">
            <a:avLst/>
          </a:prstGeom>
          <a:noFill/>
          <a:ln>
            <a:noFill/>
          </a:ln>
        </p:spPr>
      </p:sp>
      <p:sp>
        <p:nvSpPr>
          <p:cNvPr id="121" name="Google Shape;121;p10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22" name="Google Shape;122;p10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0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0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25" name="Shape 125"/>
        <p:cNvGrpSpPr/>
        <p:nvPr/>
      </p:nvGrpSpPr>
      <p:grpSpPr>
        <a:xfrm>
          <a:off x="0" y="0"/>
          <a:ext cx="0" cy="0"/>
          <a:chOff x="0" y="0"/>
          <a:chExt cx="0" cy="0"/>
        </a:xfrm>
      </p:grpSpPr>
      <p:sp>
        <p:nvSpPr>
          <p:cNvPr id="126" name="Google Shape;126;p10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0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8" name="Google Shape;128;p10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0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0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31" name="Shape 131"/>
        <p:cNvGrpSpPr/>
        <p:nvPr/>
      </p:nvGrpSpPr>
      <p:grpSpPr>
        <a:xfrm>
          <a:off x="0" y="0"/>
          <a:ext cx="0" cy="0"/>
          <a:chOff x="0" y="0"/>
          <a:chExt cx="0" cy="0"/>
        </a:xfrm>
      </p:grpSpPr>
      <p:sp>
        <p:nvSpPr>
          <p:cNvPr id="132" name="Google Shape;132;p102"/>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02"/>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4" name="Google Shape;134;p10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0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0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showMasterSp="0">
  <p:cSld name="1_Section Header">
    <p:spTree>
      <p:nvGrpSpPr>
        <p:cNvPr id="137" name="Shape 137"/>
        <p:cNvGrpSpPr/>
        <p:nvPr/>
      </p:nvGrpSpPr>
      <p:grpSpPr>
        <a:xfrm>
          <a:off x="0" y="0"/>
          <a:ext cx="0" cy="0"/>
          <a:chOff x="0" y="0"/>
          <a:chExt cx="0" cy="0"/>
        </a:xfrm>
      </p:grpSpPr>
      <p:sp>
        <p:nvSpPr>
          <p:cNvPr id="138" name="Google Shape;138;p103"/>
          <p:cNvSpPr/>
          <p:nvPr/>
        </p:nvSpPr>
        <p:spPr>
          <a:xfrm>
            <a:off x="8763000" y="2209800"/>
            <a:ext cx="381000" cy="46482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9" name="Google Shape;139;p103"/>
          <p:cNvSpPr/>
          <p:nvPr/>
        </p:nvSpPr>
        <p:spPr>
          <a:xfrm>
            <a:off x="8763000" y="0"/>
            <a:ext cx="3937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0" name="Google Shape;140;p103"/>
          <p:cNvSpPr/>
          <p:nvPr/>
        </p:nvSpPr>
        <p:spPr>
          <a:xfrm>
            <a:off x="8763000" y="1066800"/>
            <a:ext cx="3937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41" name="Google Shape;141;p103"/>
          <p:cNvSpPr/>
          <p:nvPr/>
        </p:nvSpPr>
        <p:spPr>
          <a:xfrm>
            <a:off x="0" y="0"/>
            <a:ext cx="381000" cy="46609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2" name="Google Shape;142;p103"/>
          <p:cNvSpPr/>
          <p:nvPr/>
        </p:nvSpPr>
        <p:spPr>
          <a:xfrm>
            <a:off x="0" y="5803900"/>
            <a:ext cx="3810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3" name="Google Shape;143;p103"/>
          <p:cNvSpPr/>
          <p:nvPr/>
        </p:nvSpPr>
        <p:spPr>
          <a:xfrm>
            <a:off x="0" y="4660900"/>
            <a:ext cx="3810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44" name="Google Shape;144;p103"/>
          <p:cNvSpPr txBox="1"/>
          <p:nvPr>
            <p:ph type="title"/>
          </p:nvPr>
        </p:nvSpPr>
        <p:spPr>
          <a:xfrm>
            <a:off x="323850" y="2971799"/>
            <a:ext cx="8229600" cy="7905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B73A2"/>
              </a:buClr>
              <a:buSzPts val="4800"/>
              <a:buFont typeface="Calibri"/>
              <a:buNone/>
              <a:defRPr sz="4800">
                <a:solidFill>
                  <a:srgbClr val="1B73A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103"/>
          <p:cNvSpPr txBox="1"/>
          <p:nvPr>
            <p:ph idx="1" type="body"/>
          </p:nvPr>
        </p:nvSpPr>
        <p:spPr>
          <a:xfrm>
            <a:off x="447675" y="3657600"/>
            <a:ext cx="8229600" cy="762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90B957"/>
              </a:buClr>
              <a:buSzPts val="2400"/>
              <a:buNone/>
              <a:defRPr sz="2400">
                <a:solidFill>
                  <a:srgbClr val="90B957"/>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Caption" showMasterSp="0">
  <p:cSld name="Title and Content with Caption">
    <p:spTree>
      <p:nvGrpSpPr>
        <p:cNvPr id="146" name="Shape 146"/>
        <p:cNvGrpSpPr/>
        <p:nvPr/>
      </p:nvGrpSpPr>
      <p:grpSpPr>
        <a:xfrm>
          <a:off x="0" y="0"/>
          <a:ext cx="0" cy="0"/>
          <a:chOff x="0" y="0"/>
          <a:chExt cx="0" cy="0"/>
        </a:xfrm>
      </p:grpSpPr>
      <p:sp>
        <p:nvSpPr>
          <p:cNvPr id="147" name="Google Shape;147;p104"/>
          <p:cNvSpPr/>
          <p:nvPr/>
        </p:nvSpPr>
        <p:spPr>
          <a:xfrm>
            <a:off x="8763000" y="2209800"/>
            <a:ext cx="381000" cy="46482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 name="Google Shape;148;p104"/>
          <p:cNvSpPr/>
          <p:nvPr/>
        </p:nvSpPr>
        <p:spPr>
          <a:xfrm>
            <a:off x="8763000" y="0"/>
            <a:ext cx="3937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9" name="Google Shape;149;p104"/>
          <p:cNvSpPr/>
          <p:nvPr/>
        </p:nvSpPr>
        <p:spPr>
          <a:xfrm>
            <a:off x="8763000" y="1066800"/>
            <a:ext cx="3937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50" name="Google Shape;150;p104"/>
          <p:cNvSpPr/>
          <p:nvPr/>
        </p:nvSpPr>
        <p:spPr>
          <a:xfrm>
            <a:off x="0" y="0"/>
            <a:ext cx="381000" cy="46609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1" name="Google Shape;151;p104"/>
          <p:cNvSpPr/>
          <p:nvPr/>
        </p:nvSpPr>
        <p:spPr>
          <a:xfrm>
            <a:off x="0" y="5803900"/>
            <a:ext cx="3810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2" name="Google Shape;152;p104"/>
          <p:cNvSpPr/>
          <p:nvPr/>
        </p:nvSpPr>
        <p:spPr>
          <a:xfrm>
            <a:off x="0" y="4660900"/>
            <a:ext cx="3810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53" name="Google Shape;153;p104"/>
          <p:cNvCxnSpPr/>
          <p:nvPr/>
        </p:nvCxnSpPr>
        <p:spPr>
          <a:xfrm>
            <a:off x="460375" y="1062038"/>
            <a:ext cx="8150225" cy="0"/>
          </a:xfrm>
          <a:prstGeom prst="straightConnector1">
            <a:avLst/>
          </a:prstGeom>
          <a:noFill/>
          <a:ln cap="flat" cmpd="sng" w="50800">
            <a:solidFill>
              <a:srgbClr val="595959"/>
            </a:solidFill>
            <a:prstDash val="solid"/>
            <a:miter lim="800000"/>
            <a:headEnd len="sm" w="sm" type="none"/>
            <a:tailEnd len="sm" w="sm" type="none"/>
          </a:ln>
        </p:spPr>
      </p:cxnSp>
      <p:sp>
        <p:nvSpPr>
          <p:cNvPr id="154" name="Google Shape;154;p104"/>
          <p:cNvSpPr txBox="1"/>
          <p:nvPr>
            <p:ph type="title"/>
          </p:nvPr>
        </p:nvSpPr>
        <p:spPr>
          <a:xfrm>
            <a:off x="459708" y="414325"/>
            <a:ext cx="8554162" cy="6476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4000"/>
              <a:buFont typeface="Arial"/>
              <a:buNone/>
              <a:defRPr sz="4000">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104"/>
          <p:cNvSpPr txBox="1"/>
          <p:nvPr>
            <p:ph idx="1" type="body"/>
          </p:nvPr>
        </p:nvSpPr>
        <p:spPr>
          <a:xfrm>
            <a:off x="533400" y="1252538"/>
            <a:ext cx="8077200" cy="41148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750"/>
              </a:spcBef>
              <a:spcAft>
                <a:spcPts val="0"/>
              </a:spcAft>
              <a:buClr>
                <a:srgbClr val="595959"/>
              </a:buClr>
              <a:buSzPts val="2000"/>
              <a:buChar char="•"/>
              <a:defRPr sz="2000">
                <a:solidFill>
                  <a:srgbClr val="595959"/>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6" name="Google Shape;156;p104"/>
          <p:cNvSpPr txBox="1"/>
          <p:nvPr>
            <p:ph idx="2" type="body"/>
          </p:nvPr>
        </p:nvSpPr>
        <p:spPr>
          <a:xfrm>
            <a:off x="533400" y="5532437"/>
            <a:ext cx="8077200" cy="804862"/>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750"/>
              </a:spcBef>
              <a:spcAft>
                <a:spcPts val="0"/>
              </a:spcAft>
              <a:buClr>
                <a:srgbClr val="595959"/>
              </a:buClr>
              <a:buSzPts val="2000"/>
              <a:buChar char="•"/>
              <a:defRPr sz="2000">
                <a:solidFill>
                  <a:srgbClr val="595959"/>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showMasterSp="0">
  <p:cSld name="1_Two Content">
    <p:spTree>
      <p:nvGrpSpPr>
        <p:cNvPr id="157" name="Shape 157"/>
        <p:cNvGrpSpPr/>
        <p:nvPr/>
      </p:nvGrpSpPr>
      <p:grpSpPr>
        <a:xfrm>
          <a:off x="0" y="0"/>
          <a:ext cx="0" cy="0"/>
          <a:chOff x="0" y="0"/>
          <a:chExt cx="0" cy="0"/>
        </a:xfrm>
      </p:grpSpPr>
      <p:sp>
        <p:nvSpPr>
          <p:cNvPr id="158" name="Google Shape;158;p105"/>
          <p:cNvSpPr/>
          <p:nvPr/>
        </p:nvSpPr>
        <p:spPr>
          <a:xfrm>
            <a:off x="8763000" y="2209800"/>
            <a:ext cx="381000" cy="46482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9" name="Google Shape;159;p105"/>
          <p:cNvSpPr/>
          <p:nvPr/>
        </p:nvSpPr>
        <p:spPr>
          <a:xfrm>
            <a:off x="8763000" y="0"/>
            <a:ext cx="3937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0" name="Google Shape;160;p105"/>
          <p:cNvSpPr/>
          <p:nvPr/>
        </p:nvSpPr>
        <p:spPr>
          <a:xfrm>
            <a:off x="8763000" y="1066800"/>
            <a:ext cx="3937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61" name="Google Shape;161;p105"/>
          <p:cNvSpPr/>
          <p:nvPr/>
        </p:nvSpPr>
        <p:spPr>
          <a:xfrm>
            <a:off x="0" y="0"/>
            <a:ext cx="381000" cy="46609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2" name="Google Shape;162;p105"/>
          <p:cNvSpPr/>
          <p:nvPr/>
        </p:nvSpPr>
        <p:spPr>
          <a:xfrm>
            <a:off x="0" y="5803900"/>
            <a:ext cx="3810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3" name="Google Shape;163;p105"/>
          <p:cNvSpPr/>
          <p:nvPr/>
        </p:nvSpPr>
        <p:spPr>
          <a:xfrm>
            <a:off x="0" y="4660900"/>
            <a:ext cx="3810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64" name="Google Shape;164;p105"/>
          <p:cNvCxnSpPr/>
          <p:nvPr/>
        </p:nvCxnSpPr>
        <p:spPr>
          <a:xfrm>
            <a:off x="460375" y="1062038"/>
            <a:ext cx="8150225" cy="0"/>
          </a:xfrm>
          <a:prstGeom prst="straightConnector1">
            <a:avLst/>
          </a:prstGeom>
          <a:noFill/>
          <a:ln cap="flat" cmpd="sng" w="50800">
            <a:solidFill>
              <a:srgbClr val="595959"/>
            </a:solidFill>
            <a:prstDash val="solid"/>
            <a:miter lim="800000"/>
            <a:headEnd len="sm" w="sm" type="none"/>
            <a:tailEnd len="sm" w="sm" type="none"/>
          </a:ln>
        </p:spPr>
      </p:cxnSp>
      <p:sp>
        <p:nvSpPr>
          <p:cNvPr id="165" name="Google Shape;165;p105"/>
          <p:cNvSpPr txBox="1"/>
          <p:nvPr>
            <p:ph type="title"/>
          </p:nvPr>
        </p:nvSpPr>
        <p:spPr>
          <a:xfrm>
            <a:off x="459708" y="414325"/>
            <a:ext cx="8554162" cy="6476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4000"/>
              <a:buFont typeface="Arial"/>
              <a:buNone/>
              <a:defRPr sz="4000">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105"/>
          <p:cNvSpPr txBox="1"/>
          <p:nvPr>
            <p:ph idx="1" type="body"/>
          </p:nvPr>
        </p:nvSpPr>
        <p:spPr>
          <a:xfrm>
            <a:off x="533400" y="1752600"/>
            <a:ext cx="3886200" cy="4584699"/>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750"/>
              </a:spcBef>
              <a:spcAft>
                <a:spcPts val="0"/>
              </a:spcAft>
              <a:buClr>
                <a:srgbClr val="535353"/>
              </a:buClr>
              <a:buSzPts val="1600"/>
              <a:buChar char="•"/>
              <a:defRPr sz="2000">
                <a:solidFill>
                  <a:srgbClr val="535353"/>
                </a:solidFill>
                <a:latin typeface="Arial"/>
                <a:ea typeface="Arial"/>
                <a:cs typeface="Arial"/>
                <a:sym typeface="Arial"/>
              </a:defRPr>
            </a:lvl1pPr>
            <a:lvl2pPr indent="-314325" lvl="1" marL="914400" algn="l">
              <a:lnSpc>
                <a:spcPct val="90000"/>
              </a:lnSpc>
              <a:spcBef>
                <a:spcPts val="375"/>
              </a:spcBef>
              <a:spcAft>
                <a:spcPts val="0"/>
              </a:spcAft>
              <a:buClr>
                <a:srgbClr val="535353"/>
              </a:buClr>
              <a:buSzPts val="1350"/>
              <a:buFont typeface="Arial"/>
              <a:buChar char="•"/>
              <a:defRPr sz="1800">
                <a:solidFill>
                  <a:srgbClr val="535353"/>
                </a:solidFill>
                <a:latin typeface="Arial"/>
                <a:ea typeface="Arial"/>
                <a:cs typeface="Arial"/>
                <a:sym typeface="Arial"/>
              </a:defRPr>
            </a:lvl2pPr>
            <a:lvl3pPr indent="-309880" lvl="2" marL="1371600" algn="l">
              <a:lnSpc>
                <a:spcPct val="90000"/>
              </a:lnSpc>
              <a:spcBef>
                <a:spcPts val="375"/>
              </a:spcBef>
              <a:spcAft>
                <a:spcPts val="0"/>
              </a:spcAft>
              <a:buClr>
                <a:srgbClr val="535353"/>
              </a:buClr>
              <a:buSzPts val="1280"/>
              <a:buChar char="•"/>
              <a:defRPr sz="1600">
                <a:solidFill>
                  <a:srgbClr val="535353"/>
                </a:solidFill>
                <a:latin typeface="Arial"/>
                <a:ea typeface="Arial"/>
                <a:cs typeface="Arial"/>
                <a:sym typeface="Arial"/>
              </a:defRPr>
            </a:lvl3pPr>
            <a:lvl4pPr indent="-298450" lvl="3" marL="1828800" algn="l">
              <a:lnSpc>
                <a:spcPct val="90000"/>
              </a:lnSpc>
              <a:spcBef>
                <a:spcPts val="375"/>
              </a:spcBef>
              <a:spcAft>
                <a:spcPts val="0"/>
              </a:spcAft>
              <a:buClr>
                <a:srgbClr val="535353"/>
              </a:buClr>
              <a:buSzPts val="1100"/>
              <a:buChar char="•"/>
              <a:defRPr sz="1100">
                <a:solidFill>
                  <a:srgbClr val="535353"/>
                </a:solidFill>
                <a:latin typeface="Arial"/>
                <a:ea typeface="Arial"/>
                <a:cs typeface="Arial"/>
                <a:sym typeface="Arial"/>
              </a:defRPr>
            </a:lvl4pPr>
            <a:lvl5pPr indent="-304800" lvl="4" marL="2286000" algn="l">
              <a:lnSpc>
                <a:spcPct val="90000"/>
              </a:lnSpc>
              <a:spcBef>
                <a:spcPts val="375"/>
              </a:spcBef>
              <a:spcAft>
                <a:spcPts val="0"/>
              </a:spcAft>
              <a:buClr>
                <a:srgbClr val="535353"/>
              </a:buClr>
              <a:buSzPts val="1200"/>
              <a:buChar char="•"/>
              <a:defRPr sz="1200">
                <a:solidFill>
                  <a:srgbClr val="535353"/>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7" name="Google Shape;167;p105"/>
          <p:cNvSpPr txBox="1"/>
          <p:nvPr>
            <p:ph idx="2" type="body"/>
          </p:nvPr>
        </p:nvSpPr>
        <p:spPr>
          <a:xfrm>
            <a:off x="4724400" y="1743075"/>
            <a:ext cx="3886200" cy="4594224"/>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750"/>
              </a:spcBef>
              <a:spcAft>
                <a:spcPts val="0"/>
              </a:spcAft>
              <a:buClr>
                <a:srgbClr val="535353"/>
              </a:buClr>
              <a:buSzPts val="1600"/>
              <a:buChar char="•"/>
              <a:defRPr sz="2000">
                <a:solidFill>
                  <a:srgbClr val="535353"/>
                </a:solidFill>
                <a:latin typeface="Arial"/>
                <a:ea typeface="Arial"/>
                <a:cs typeface="Arial"/>
                <a:sym typeface="Arial"/>
              </a:defRPr>
            </a:lvl1pPr>
            <a:lvl2pPr indent="-314325" lvl="1" marL="914400" algn="l">
              <a:lnSpc>
                <a:spcPct val="90000"/>
              </a:lnSpc>
              <a:spcBef>
                <a:spcPts val="375"/>
              </a:spcBef>
              <a:spcAft>
                <a:spcPts val="0"/>
              </a:spcAft>
              <a:buClr>
                <a:srgbClr val="535353"/>
              </a:buClr>
              <a:buSzPts val="1350"/>
              <a:buFont typeface="Arial"/>
              <a:buChar char="•"/>
              <a:defRPr sz="1800">
                <a:solidFill>
                  <a:srgbClr val="535353"/>
                </a:solidFill>
                <a:latin typeface="Arial"/>
                <a:ea typeface="Arial"/>
                <a:cs typeface="Arial"/>
                <a:sym typeface="Arial"/>
              </a:defRPr>
            </a:lvl2pPr>
            <a:lvl3pPr indent="-309880" lvl="2" marL="1371600" algn="l">
              <a:lnSpc>
                <a:spcPct val="90000"/>
              </a:lnSpc>
              <a:spcBef>
                <a:spcPts val="375"/>
              </a:spcBef>
              <a:spcAft>
                <a:spcPts val="0"/>
              </a:spcAft>
              <a:buClr>
                <a:srgbClr val="535353"/>
              </a:buClr>
              <a:buSzPts val="1280"/>
              <a:buChar char="•"/>
              <a:defRPr sz="1600">
                <a:solidFill>
                  <a:srgbClr val="535353"/>
                </a:solidFill>
                <a:latin typeface="Arial"/>
                <a:ea typeface="Arial"/>
                <a:cs typeface="Arial"/>
                <a:sym typeface="Arial"/>
              </a:defRPr>
            </a:lvl3pPr>
            <a:lvl4pPr indent="-298450" lvl="3" marL="1828800" algn="l">
              <a:lnSpc>
                <a:spcPct val="90000"/>
              </a:lnSpc>
              <a:spcBef>
                <a:spcPts val="375"/>
              </a:spcBef>
              <a:spcAft>
                <a:spcPts val="0"/>
              </a:spcAft>
              <a:buClr>
                <a:srgbClr val="535353"/>
              </a:buClr>
              <a:buSzPts val="1100"/>
              <a:buChar char="•"/>
              <a:defRPr sz="1100">
                <a:solidFill>
                  <a:srgbClr val="535353"/>
                </a:solidFill>
                <a:latin typeface="Arial"/>
                <a:ea typeface="Arial"/>
                <a:cs typeface="Arial"/>
                <a:sym typeface="Arial"/>
              </a:defRPr>
            </a:lvl4pPr>
            <a:lvl5pPr indent="-304800" lvl="4" marL="2286000" algn="l">
              <a:lnSpc>
                <a:spcPct val="90000"/>
              </a:lnSpc>
              <a:spcBef>
                <a:spcPts val="375"/>
              </a:spcBef>
              <a:spcAft>
                <a:spcPts val="0"/>
              </a:spcAft>
              <a:buClr>
                <a:srgbClr val="535353"/>
              </a:buClr>
              <a:buSzPts val="1200"/>
              <a:buChar char="•"/>
              <a:defRPr sz="1200">
                <a:solidFill>
                  <a:srgbClr val="535353"/>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showMasterSp="0">
  <p:cSld name="Comparison ">
    <p:spTree>
      <p:nvGrpSpPr>
        <p:cNvPr id="168" name="Shape 168"/>
        <p:cNvGrpSpPr/>
        <p:nvPr/>
      </p:nvGrpSpPr>
      <p:grpSpPr>
        <a:xfrm>
          <a:off x="0" y="0"/>
          <a:ext cx="0" cy="0"/>
          <a:chOff x="0" y="0"/>
          <a:chExt cx="0" cy="0"/>
        </a:xfrm>
      </p:grpSpPr>
      <p:sp>
        <p:nvSpPr>
          <p:cNvPr id="169" name="Google Shape;169;p106"/>
          <p:cNvSpPr/>
          <p:nvPr/>
        </p:nvSpPr>
        <p:spPr>
          <a:xfrm>
            <a:off x="8763000" y="2209800"/>
            <a:ext cx="381000" cy="46482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0" name="Google Shape;170;p106"/>
          <p:cNvSpPr/>
          <p:nvPr/>
        </p:nvSpPr>
        <p:spPr>
          <a:xfrm>
            <a:off x="8763000" y="0"/>
            <a:ext cx="3937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1" name="Google Shape;171;p106"/>
          <p:cNvSpPr/>
          <p:nvPr/>
        </p:nvSpPr>
        <p:spPr>
          <a:xfrm>
            <a:off x="8763000" y="1066800"/>
            <a:ext cx="3937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72" name="Google Shape;172;p106"/>
          <p:cNvSpPr/>
          <p:nvPr/>
        </p:nvSpPr>
        <p:spPr>
          <a:xfrm>
            <a:off x="0" y="0"/>
            <a:ext cx="381000" cy="46609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3" name="Google Shape;173;p106"/>
          <p:cNvSpPr/>
          <p:nvPr/>
        </p:nvSpPr>
        <p:spPr>
          <a:xfrm>
            <a:off x="0" y="5803900"/>
            <a:ext cx="3810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4" name="Google Shape;174;p106"/>
          <p:cNvSpPr/>
          <p:nvPr/>
        </p:nvSpPr>
        <p:spPr>
          <a:xfrm>
            <a:off x="0" y="4660900"/>
            <a:ext cx="3810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75" name="Google Shape;175;p106"/>
          <p:cNvCxnSpPr/>
          <p:nvPr/>
        </p:nvCxnSpPr>
        <p:spPr>
          <a:xfrm>
            <a:off x="460375" y="1062038"/>
            <a:ext cx="8150225" cy="0"/>
          </a:xfrm>
          <a:prstGeom prst="straightConnector1">
            <a:avLst/>
          </a:prstGeom>
          <a:noFill/>
          <a:ln cap="flat" cmpd="sng" w="50800">
            <a:solidFill>
              <a:srgbClr val="595959"/>
            </a:solidFill>
            <a:prstDash val="solid"/>
            <a:miter lim="800000"/>
            <a:headEnd len="sm" w="sm" type="none"/>
            <a:tailEnd len="sm" w="sm" type="none"/>
          </a:ln>
        </p:spPr>
      </p:cxnSp>
      <p:sp>
        <p:nvSpPr>
          <p:cNvPr id="176" name="Google Shape;176;p106"/>
          <p:cNvSpPr txBox="1"/>
          <p:nvPr>
            <p:ph type="title"/>
          </p:nvPr>
        </p:nvSpPr>
        <p:spPr>
          <a:xfrm>
            <a:off x="459708" y="414325"/>
            <a:ext cx="8554162" cy="6476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4000"/>
              <a:buFont typeface="Arial"/>
              <a:buNone/>
              <a:defRPr sz="4000">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106"/>
          <p:cNvSpPr txBox="1"/>
          <p:nvPr>
            <p:ph idx="1" type="body"/>
          </p:nvPr>
        </p:nvSpPr>
        <p:spPr>
          <a:xfrm>
            <a:off x="457200" y="1535113"/>
            <a:ext cx="4040188" cy="639762"/>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750"/>
              </a:spcBef>
              <a:spcAft>
                <a:spcPts val="0"/>
              </a:spcAft>
              <a:buClr>
                <a:srgbClr val="595959"/>
              </a:buClr>
              <a:buSzPts val="2000"/>
              <a:buChar char="•"/>
              <a:defRPr sz="2000">
                <a:solidFill>
                  <a:srgbClr val="595959"/>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8" name="Google Shape;178;p10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750"/>
              </a:spcBef>
              <a:spcAft>
                <a:spcPts val="0"/>
              </a:spcAft>
              <a:buClr>
                <a:srgbClr val="595959"/>
              </a:buClr>
              <a:buSzPts val="2000"/>
              <a:buChar char="•"/>
              <a:defRPr sz="2000">
                <a:solidFill>
                  <a:srgbClr val="595959"/>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9" name="Google Shape;179;p106"/>
          <p:cNvSpPr txBox="1"/>
          <p:nvPr>
            <p:ph idx="3" type="body"/>
          </p:nvPr>
        </p:nvSpPr>
        <p:spPr>
          <a:xfrm>
            <a:off x="4645025" y="1535113"/>
            <a:ext cx="4041775" cy="639762"/>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750"/>
              </a:spcBef>
              <a:spcAft>
                <a:spcPts val="0"/>
              </a:spcAft>
              <a:buClr>
                <a:srgbClr val="595959"/>
              </a:buClr>
              <a:buSzPts val="2000"/>
              <a:buChar char="•"/>
              <a:defRPr sz="2000">
                <a:solidFill>
                  <a:srgbClr val="595959"/>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0" name="Google Shape;180;p10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750"/>
              </a:spcBef>
              <a:spcAft>
                <a:spcPts val="0"/>
              </a:spcAft>
              <a:buClr>
                <a:srgbClr val="595959"/>
              </a:buClr>
              <a:buSzPts val="2000"/>
              <a:buChar char="•"/>
              <a:defRPr sz="2000">
                <a:solidFill>
                  <a:srgbClr val="595959"/>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 Two Captions" showMasterSp="0">
  <p:cSld name="Title and Content w/ Two Captions">
    <p:spTree>
      <p:nvGrpSpPr>
        <p:cNvPr id="181" name="Shape 181"/>
        <p:cNvGrpSpPr/>
        <p:nvPr/>
      </p:nvGrpSpPr>
      <p:grpSpPr>
        <a:xfrm>
          <a:off x="0" y="0"/>
          <a:ext cx="0" cy="0"/>
          <a:chOff x="0" y="0"/>
          <a:chExt cx="0" cy="0"/>
        </a:xfrm>
      </p:grpSpPr>
      <p:cxnSp>
        <p:nvCxnSpPr>
          <p:cNvPr id="182" name="Google Shape;182;p107"/>
          <p:cNvCxnSpPr/>
          <p:nvPr/>
        </p:nvCxnSpPr>
        <p:spPr>
          <a:xfrm>
            <a:off x="460375" y="1062038"/>
            <a:ext cx="8150225" cy="0"/>
          </a:xfrm>
          <a:prstGeom prst="straightConnector1">
            <a:avLst/>
          </a:prstGeom>
          <a:noFill/>
          <a:ln cap="flat" cmpd="sng" w="50800">
            <a:solidFill>
              <a:srgbClr val="595959"/>
            </a:solidFill>
            <a:prstDash val="solid"/>
            <a:miter lim="800000"/>
            <a:headEnd len="sm" w="sm" type="none"/>
            <a:tailEnd len="sm" w="sm" type="none"/>
          </a:ln>
        </p:spPr>
      </p:cxnSp>
      <p:sp>
        <p:nvSpPr>
          <p:cNvPr id="183" name="Google Shape;183;p107"/>
          <p:cNvSpPr/>
          <p:nvPr/>
        </p:nvSpPr>
        <p:spPr>
          <a:xfrm>
            <a:off x="8763000" y="2209800"/>
            <a:ext cx="381000" cy="46482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4" name="Google Shape;184;p107"/>
          <p:cNvSpPr/>
          <p:nvPr/>
        </p:nvSpPr>
        <p:spPr>
          <a:xfrm>
            <a:off x="8763000" y="0"/>
            <a:ext cx="3937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5" name="Google Shape;185;p107"/>
          <p:cNvSpPr/>
          <p:nvPr/>
        </p:nvSpPr>
        <p:spPr>
          <a:xfrm>
            <a:off x="8763000" y="1066800"/>
            <a:ext cx="3937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86" name="Google Shape;186;p107"/>
          <p:cNvSpPr/>
          <p:nvPr/>
        </p:nvSpPr>
        <p:spPr>
          <a:xfrm>
            <a:off x="0" y="0"/>
            <a:ext cx="381000" cy="46609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7" name="Google Shape;187;p107"/>
          <p:cNvSpPr/>
          <p:nvPr/>
        </p:nvSpPr>
        <p:spPr>
          <a:xfrm>
            <a:off x="0" y="5803900"/>
            <a:ext cx="3810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8" name="Google Shape;188;p107"/>
          <p:cNvSpPr/>
          <p:nvPr/>
        </p:nvSpPr>
        <p:spPr>
          <a:xfrm>
            <a:off x="0" y="4660900"/>
            <a:ext cx="3810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89" name="Google Shape;189;p107"/>
          <p:cNvSpPr txBox="1"/>
          <p:nvPr>
            <p:ph type="title"/>
          </p:nvPr>
        </p:nvSpPr>
        <p:spPr>
          <a:xfrm>
            <a:off x="459708" y="414325"/>
            <a:ext cx="8554162" cy="6476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4000"/>
              <a:buFont typeface="Arial"/>
              <a:buNone/>
              <a:defRPr sz="4000">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107"/>
          <p:cNvSpPr txBox="1"/>
          <p:nvPr>
            <p:ph idx="1" type="body"/>
          </p:nvPr>
        </p:nvSpPr>
        <p:spPr>
          <a:xfrm>
            <a:off x="763254" y="1196973"/>
            <a:ext cx="7543800" cy="63182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750"/>
              </a:spcBef>
              <a:spcAft>
                <a:spcPts val="0"/>
              </a:spcAft>
              <a:buClr>
                <a:srgbClr val="595959"/>
              </a:buClr>
              <a:buSzPts val="2000"/>
              <a:buChar char="•"/>
              <a:defRPr sz="2000">
                <a:solidFill>
                  <a:srgbClr val="595959"/>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1" name="Google Shape;191;p107"/>
          <p:cNvSpPr txBox="1"/>
          <p:nvPr>
            <p:ph idx="2" type="body"/>
          </p:nvPr>
        </p:nvSpPr>
        <p:spPr>
          <a:xfrm>
            <a:off x="744204" y="1981200"/>
            <a:ext cx="7543800" cy="39624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750"/>
              </a:spcBef>
              <a:spcAft>
                <a:spcPts val="0"/>
              </a:spcAft>
              <a:buClr>
                <a:srgbClr val="595959"/>
              </a:buClr>
              <a:buSzPts val="2000"/>
              <a:buChar char="•"/>
              <a:defRPr sz="2000">
                <a:solidFill>
                  <a:srgbClr val="595959"/>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2" name="Google Shape;192;p107"/>
          <p:cNvSpPr txBox="1"/>
          <p:nvPr>
            <p:ph idx="3" type="body"/>
          </p:nvPr>
        </p:nvSpPr>
        <p:spPr>
          <a:xfrm>
            <a:off x="725154" y="6096000"/>
            <a:ext cx="7543800" cy="63182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750"/>
              </a:spcBef>
              <a:spcAft>
                <a:spcPts val="0"/>
              </a:spcAft>
              <a:buClr>
                <a:srgbClr val="595959"/>
              </a:buClr>
              <a:buSzPts val="2000"/>
              <a:buChar char="•"/>
              <a:defRPr sz="2000">
                <a:solidFill>
                  <a:srgbClr val="595959"/>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 Caption on Top" showMasterSp="0">
  <p:cSld name="Title and Content w/ Caption on Top">
    <p:spTree>
      <p:nvGrpSpPr>
        <p:cNvPr id="22" name="Shape 22"/>
        <p:cNvGrpSpPr/>
        <p:nvPr/>
      </p:nvGrpSpPr>
      <p:grpSpPr>
        <a:xfrm>
          <a:off x="0" y="0"/>
          <a:ext cx="0" cy="0"/>
          <a:chOff x="0" y="0"/>
          <a:chExt cx="0" cy="0"/>
        </a:xfrm>
      </p:grpSpPr>
      <p:cxnSp>
        <p:nvCxnSpPr>
          <p:cNvPr id="23" name="Google Shape;23;p88"/>
          <p:cNvCxnSpPr/>
          <p:nvPr/>
        </p:nvCxnSpPr>
        <p:spPr>
          <a:xfrm>
            <a:off x="460375" y="1062038"/>
            <a:ext cx="8150225" cy="0"/>
          </a:xfrm>
          <a:prstGeom prst="straightConnector1">
            <a:avLst/>
          </a:prstGeom>
          <a:noFill/>
          <a:ln cap="flat" cmpd="sng" w="50800">
            <a:solidFill>
              <a:srgbClr val="595959"/>
            </a:solidFill>
            <a:prstDash val="solid"/>
            <a:miter lim="800000"/>
            <a:headEnd len="sm" w="sm" type="none"/>
            <a:tailEnd len="sm" w="sm" type="none"/>
          </a:ln>
        </p:spPr>
      </p:cxnSp>
      <p:sp>
        <p:nvSpPr>
          <p:cNvPr id="24" name="Google Shape;24;p88"/>
          <p:cNvSpPr/>
          <p:nvPr/>
        </p:nvSpPr>
        <p:spPr>
          <a:xfrm>
            <a:off x="8763000" y="2209800"/>
            <a:ext cx="381000" cy="46482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 name="Google Shape;25;p88"/>
          <p:cNvSpPr/>
          <p:nvPr/>
        </p:nvSpPr>
        <p:spPr>
          <a:xfrm>
            <a:off x="8763000" y="0"/>
            <a:ext cx="3937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88"/>
          <p:cNvSpPr/>
          <p:nvPr/>
        </p:nvSpPr>
        <p:spPr>
          <a:xfrm>
            <a:off x="8763000" y="1066800"/>
            <a:ext cx="3937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7" name="Google Shape;27;p88"/>
          <p:cNvSpPr/>
          <p:nvPr/>
        </p:nvSpPr>
        <p:spPr>
          <a:xfrm>
            <a:off x="0" y="0"/>
            <a:ext cx="381000" cy="46609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88"/>
          <p:cNvSpPr/>
          <p:nvPr/>
        </p:nvSpPr>
        <p:spPr>
          <a:xfrm>
            <a:off x="0" y="5803900"/>
            <a:ext cx="3810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 name="Google Shape;29;p88"/>
          <p:cNvSpPr/>
          <p:nvPr/>
        </p:nvSpPr>
        <p:spPr>
          <a:xfrm>
            <a:off x="0" y="4660900"/>
            <a:ext cx="3810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0" name="Google Shape;30;p88"/>
          <p:cNvSpPr txBox="1"/>
          <p:nvPr>
            <p:ph type="title"/>
          </p:nvPr>
        </p:nvSpPr>
        <p:spPr>
          <a:xfrm>
            <a:off x="459708" y="414325"/>
            <a:ext cx="8554162" cy="6476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4000"/>
              <a:buFont typeface="Arial"/>
              <a:buNone/>
              <a:defRPr sz="4000">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8"/>
          <p:cNvSpPr txBox="1"/>
          <p:nvPr>
            <p:ph idx="1" type="body"/>
          </p:nvPr>
        </p:nvSpPr>
        <p:spPr>
          <a:xfrm>
            <a:off x="763254" y="1196973"/>
            <a:ext cx="7543800" cy="1143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750"/>
              </a:spcBef>
              <a:spcAft>
                <a:spcPts val="0"/>
              </a:spcAft>
              <a:buClr>
                <a:srgbClr val="595959"/>
              </a:buClr>
              <a:buSzPts val="2000"/>
              <a:buChar char="•"/>
              <a:defRPr sz="2000">
                <a:solidFill>
                  <a:srgbClr val="595959"/>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88"/>
          <p:cNvSpPr txBox="1"/>
          <p:nvPr>
            <p:ph idx="2" type="body"/>
          </p:nvPr>
        </p:nvSpPr>
        <p:spPr>
          <a:xfrm>
            <a:off x="744204" y="2505075"/>
            <a:ext cx="7543800" cy="41148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750"/>
              </a:spcBef>
              <a:spcAft>
                <a:spcPts val="0"/>
              </a:spcAft>
              <a:buClr>
                <a:srgbClr val="595959"/>
              </a:buClr>
              <a:buSzPts val="2000"/>
              <a:buChar char="•"/>
              <a:defRPr sz="2000">
                <a:solidFill>
                  <a:srgbClr val="595959"/>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showMasterSp="0">
  <p:cSld name="1_Picture with Caption">
    <p:spTree>
      <p:nvGrpSpPr>
        <p:cNvPr id="193" name="Shape 193"/>
        <p:cNvGrpSpPr/>
        <p:nvPr/>
      </p:nvGrpSpPr>
      <p:grpSpPr>
        <a:xfrm>
          <a:off x="0" y="0"/>
          <a:ext cx="0" cy="0"/>
          <a:chOff x="0" y="0"/>
          <a:chExt cx="0" cy="0"/>
        </a:xfrm>
      </p:grpSpPr>
      <p:sp>
        <p:nvSpPr>
          <p:cNvPr id="194" name="Google Shape;194;p108"/>
          <p:cNvSpPr/>
          <p:nvPr/>
        </p:nvSpPr>
        <p:spPr>
          <a:xfrm>
            <a:off x="8763000" y="2209800"/>
            <a:ext cx="381000" cy="46482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5" name="Google Shape;195;p108"/>
          <p:cNvSpPr/>
          <p:nvPr/>
        </p:nvSpPr>
        <p:spPr>
          <a:xfrm>
            <a:off x="8763000" y="0"/>
            <a:ext cx="3937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6" name="Google Shape;196;p108"/>
          <p:cNvSpPr/>
          <p:nvPr/>
        </p:nvSpPr>
        <p:spPr>
          <a:xfrm>
            <a:off x="8763000" y="1066800"/>
            <a:ext cx="3937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97" name="Google Shape;197;p108"/>
          <p:cNvSpPr/>
          <p:nvPr/>
        </p:nvSpPr>
        <p:spPr>
          <a:xfrm>
            <a:off x="0" y="0"/>
            <a:ext cx="381000" cy="46609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8" name="Google Shape;198;p108"/>
          <p:cNvSpPr/>
          <p:nvPr/>
        </p:nvSpPr>
        <p:spPr>
          <a:xfrm>
            <a:off x="0" y="5803900"/>
            <a:ext cx="3810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9" name="Google Shape;199;p108"/>
          <p:cNvSpPr/>
          <p:nvPr/>
        </p:nvSpPr>
        <p:spPr>
          <a:xfrm>
            <a:off x="0" y="4660900"/>
            <a:ext cx="3810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00" name="Google Shape;200;p108"/>
          <p:cNvSpPr txBox="1"/>
          <p:nvPr>
            <p:ph idx="1" type="body"/>
          </p:nvPr>
        </p:nvSpPr>
        <p:spPr>
          <a:xfrm>
            <a:off x="762000" y="609600"/>
            <a:ext cx="7543800" cy="41148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750"/>
              </a:spcBef>
              <a:spcAft>
                <a:spcPts val="0"/>
              </a:spcAft>
              <a:buClr>
                <a:srgbClr val="595959"/>
              </a:buClr>
              <a:buSzPts val="2000"/>
              <a:buChar char="•"/>
              <a:defRPr sz="2000">
                <a:solidFill>
                  <a:srgbClr val="595959"/>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1" name="Google Shape;201;p108"/>
          <p:cNvSpPr txBox="1"/>
          <p:nvPr>
            <p:ph idx="2" type="body"/>
          </p:nvPr>
        </p:nvSpPr>
        <p:spPr>
          <a:xfrm>
            <a:off x="762000" y="5029200"/>
            <a:ext cx="7543800" cy="1143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750"/>
              </a:spcBef>
              <a:spcAft>
                <a:spcPts val="0"/>
              </a:spcAft>
              <a:buClr>
                <a:srgbClr val="595959"/>
              </a:buClr>
              <a:buSzPts val="2000"/>
              <a:buChar char="•"/>
              <a:defRPr sz="2000">
                <a:solidFill>
                  <a:srgbClr val="595959"/>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p:cSld name="1_Blank">
    <p:spTree>
      <p:nvGrpSpPr>
        <p:cNvPr id="202" name="Shape 202"/>
        <p:cNvGrpSpPr/>
        <p:nvPr/>
      </p:nvGrpSpPr>
      <p:grpSpPr>
        <a:xfrm>
          <a:off x="0" y="0"/>
          <a:ext cx="0" cy="0"/>
          <a:chOff x="0" y="0"/>
          <a:chExt cx="0" cy="0"/>
        </a:xfrm>
      </p:grpSpPr>
      <p:sp>
        <p:nvSpPr>
          <p:cNvPr id="203" name="Google Shape;203;p109"/>
          <p:cNvSpPr/>
          <p:nvPr/>
        </p:nvSpPr>
        <p:spPr>
          <a:xfrm>
            <a:off x="8763000" y="2209800"/>
            <a:ext cx="381000" cy="46482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4" name="Google Shape;204;p109"/>
          <p:cNvSpPr/>
          <p:nvPr/>
        </p:nvSpPr>
        <p:spPr>
          <a:xfrm>
            <a:off x="8763000" y="0"/>
            <a:ext cx="3937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5" name="Google Shape;205;p109"/>
          <p:cNvSpPr/>
          <p:nvPr/>
        </p:nvSpPr>
        <p:spPr>
          <a:xfrm>
            <a:off x="8763000" y="1066800"/>
            <a:ext cx="3937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06" name="Google Shape;206;p109"/>
          <p:cNvSpPr/>
          <p:nvPr/>
        </p:nvSpPr>
        <p:spPr>
          <a:xfrm>
            <a:off x="0" y="0"/>
            <a:ext cx="381000" cy="46609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7" name="Google Shape;207;p109"/>
          <p:cNvSpPr/>
          <p:nvPr/>
        </p:nvSpPr>
        <p:spPr>
          <a:xfrm>
            <a:off x="0" y="5803900"/>
            <a:ext cx="3810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8" name="Google Shape;208;p109"/>
          <p:cNvSpPr/>
          <p:nvPr/>
        </p:nvSpPr>
        <p:spPr>
          <a:xfrm>
            <a:off x="0" y="4660900"/>
            <a:ext cx="3810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15" name="Shape 215"/>
        <p:cNvGrpSpPr/>
        <p:nvPr/>
      </p:nvGrpSpPr>
      <p:grpSpPr>
        <a:xfrm>
          <a:off x="0" y="0"/>
          <a:ext cx="0" cy="0"/>
          <a:chOff x="0" y="0"/>
          <a:chExt cx="0" cy="0"/>
        </a:xfrm>
      </p:grpSpPr>
      <p:sp>
        <p:nvSpPr>
          <p:cNvPr id="216" name="Google Shape;216;p9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9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218" name="Google Shape;218;p9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9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9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221" name="Google Shape;221;p91"/>
          <p:cNvCxnSpPr/>
          <p:nvPr/>
        </p:nvCxnSpPr>
        <p:spPr>
          <a:xfrm>
            <a:off x="460375" y="1062038"/>
            <a:ext cx="8150225" cy="0"/>
          </a:xfrm>
          <a:prstGeom prst="straightConnector1">
            <a:avLst/>
          </a:prstGeom>
          <a:noFill/>
          <a:ln cap="flat" cmpd="sng" w="50800">
            <a:solidFill>
              <a:srgbClr val="FEFEFE"/>
            </a:solidFill>
            <a:prstDash val="solid"/>
            <a:miter lim="800000"/>
            <a:headEnd len="sm" w="sm" type="none"/>
            <a:tailEnd len="sm" w="sm" type="none"/>
          </a:ln>
        </p:spPr>
      </p:cxnSp>
      <p:sp>
        <p:nvSpPr>
          <p:cNvPr id="222" name="Google Shape;222;p91"/>
          <p:cNvSpPr/>
          <p:nvPr/>
        </p:nvSpPr>
        <p:spPr>
          <a:xfrm>
            <a:off x="8763000" y="2209800"/>
            <a:ext cx="381000" cy="46482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3" name="Google Shape;223;p91"/>
          <p:cNvSpPr/>
          <p:nvPr/>
        </p:nvSpPr>
        <p:spPr>
          <a:xfrm>
            <a:off x="8763000" y="0"/>
            <a:ext cx="3937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4" name="Google Shape;224;p91"/>
          <p:cNvSpPr/>
          <p:nvPr/>
        </p:nvSpPr>
        <p:spPr>
          <a:xfrm>
            <a:off x="8763000" y="1066800"/>
            <a:ext cx="393700" cy="1143000"/>
          </a:xfrm>
          <a:prstGeom prst="rect">
            <a:avLst/>
          </a:prstGeom>
          <a:solidFill>
            <a:srgbClr val="FEFEF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25" name="Google Shape;225;p91"/>
          <p:cNvSpPr/>
          <p:nvPr/>
        </p:nvSpPr>
        <p:spPr>
          <a:xfrm>
            <a:off x="0" y="0"/>
            <a:ext cx="381000" cy="46609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6" name="Google Shape;226;p91"/>
          <p:cNvSpPr/>
          <p:nvPr/>
        </p:nvSpPr>
        <p:spPr>
          <a:xfrm>
            <a:off x="0" y="5803900"/>
            <a:ext cx="3810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7" name="Google Shape;227;p91"/>
          <p:cNvSpPr/>
          <p:nvPr/>
        </p:nvSpPr>
        <p:spPr>
          <a:xfrm>
            <a:off x="0" y="4660900"/>
            <a:ext cx="381000" cy="1143000"/>
          </a:xfrm>
          <a:prstGeom prst="rect">
            <a:avLst/>
          </a:prstGeom>
          <a:solidFill>
            <a:srgbClr val="FEFEF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28" name="Shape 228"/>
        <p:cNvGrpSpPr/>
        <p:nvPr/>
      </p:nvGrpSpPr>
      <p:grpSpPr>
        <a:xfrm>
          <a:off x="0" y="0"/>
          <a:ext cx="0" cy="0"/>
          <a:chOff x="0" y="0"/>
          <a:chExt cx="0" cy="0"/>
        </a:xfrm>
      </p:grpSpPr>
      <p:sp>
        <p:nvSpPr>
          <p:cNvPr id="229" name="Google Shape;229;p9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9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9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32" name="Google Shape;232;p95"/>
          <p:cNvSpPr/>
          <p:nvPr/>
        </p:nvSpPr>
        <p:spPr>
          <a:xfrm>
            <a:off x="8763000" y="2209800"/>
            <a:ext cx="381000" cy="46482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3" name="Google Shape;233;p95"/>
          <p:cNvSpPr/>
          <p:nvPr/>
        </p:nvSpPr>
        <p:spPr>
          <a:xfrm>
            <a:off x="8763000" y="0"/>
            <a:ext cx="3937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4" name="Google Shape;234;p95"/>
          <p:cNvSpPr/>
          <p:nvPr/>
        </p:nvSpPr>
        <p:spPr>
          <a:xfrm>
            <a:off x="8763000" y="1066800"/>
            <a:ext cx="393700" cy="1143000"/>
          </a:xfrm>
          <a:prstGeom prst="rect">
            <a:avLst/>
          </a:prstGeom>
          <a:solidFill>
            <a:srgbClr val="FEFEF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35" name="Google Shape;235;p95"/>
          <p:cNvSpPr/>
          <p:nvPr/>
        </p:nvSpPr>
        <p:spPr>
          <a:xfrm>
            <a:off x="0" y="0"/>
            <a:ext cx="381000" cy="46609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6" name="Google Shape;236;p95"/>
          <p:cNvSpPr/>
          <p:nvPr/>
        </p:nvSpPr>
        <p:spPr>
          <a:xfrm>
            <a:off x="0" y="5803900"/>
            <a:ext cx="3810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7" name="Google Shape;237;p95"/>
          <p:cNvSpPr/>
          <p:nvPr/>
        </p:nvSpPr>
        <p:spPr>
          <a:xfrm>
            <a:off x="0" y="4660900"/>
            <a:ext cx="381000" cy="1143000"/>
          </a:xfrm>
          <a:prstGeom prst="rect">
            <a:avLst/>
          </a:prstGeom>
          <a:solidFill>
            <a:srgbClr val="FEFEF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33" name="Shape 33"/>
        <p:cNvGrpSpPr/>
        <p:nvPr/>
      </p:nvGrpSpPr>
      <p:grpSpPr>
        <a:xfrm>
          <a:off x="0" y="0"/>
          <a:ext cx="0" cy="0"/>
          <a:chOff x="0" y="0"/>
          <a:chExt cx="0" cy="0"/>
        </a:xfrm>
      </p:grpSpPr>
      <p:sp>
        <p:nvSpPr>
          <p:cNvPr id="34" name="Google Shape;34;p8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8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8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39" name="Google Shape;39;p89"/>
          <p:cNvCxnSpPr/>
          <p:nvPr/>
        </p:nvCxnSpPr>
        <p:spPr>
          <a:xfrm>
            <a:off x="460375" y="1062038"/>
            <a:ext cx="8150225" cy="0"/>
          </a:xfrm>
          <a:prstGeom prst="straightConnector1">
            <a:avLst/>
          </a:prstGeom>
          <a:noFill/>
          <a:ln cap="flat" cmpd="sng" w="50800">
            <a:solidFill>
              <a:srgbClr val="595959"/>
            </a:solidFill>
            <a:prstDash val="solid"/>
            <a:miter lim="800000"/>
            <a:headEnd len="sm" w="sm" type="none"/>
            <a:tailEnd len="sm" w="sm" type="none"/>
          </a:ln>
        </p:spPr>
      </p:cxnSp>
      <p:sp>
        <p:nvSpPr>
          <p:cNvPr id="40" name="Google Shape;40;p89"/>
          <p:cNvSpPr/>
          <p:nvPr/>
        </p:nvSpPr>
        <p:spPr>
          <a:xfrm>
            <a:off x="8763000" y="2209800"/>
            <a:ext cx="381000" cy="46482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 name="Google Shape;41;p89"/>
          <p:cNvSpPr/>
          <p:nvPr/>
        </p:nvSpPr>
        <p:spPr>
          <a:xfrm>
            <a:off x="8763000" y="0"/>
            <a:ext cx="3937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 name="Google Shape;42;p89"/>
          <p:cNvSpPr/>
          <p:nvPr/>
        </p:nvSpPr>
        <p:spPr>
          <a:xfrm>
            <a:off x="8763000" y="1066800"/>
            <a:ext cx="3937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3" name="Google Shape;43;p89"/>
          <p:cNvSpPr/>
          <p:nvPr/>
        </p:nvSpPr>
        <p:spPr>
          <a:xfrm>
            <a:off x="0" y="0"/>
            <a:ext cx="381000" cy="46609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 name="Google Shape;44;p89"/>
          <p:cNvSpPr/>
          <p:nvPr/>
        </p:nvSpPr>
        <p:spPr>
          <a:xfrm>
            <a:off x="0" y="5803900"/>
            <a:ext cx="3810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89"/>
          <p:cNvSpPr/>
          <p:nvPr/>
        </p:nvSpPr>
        <p:spPr>
          <a:xfrm>
            <a:off x="0" y="4660900"/>
            <a:ext cx="3810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6" name="Shape 46"/>
        <p:cNvGrpSpPr/>
        <p:nvPr/>
      </p:nvGrpSpPr>
      <p:grpSpPr>
        <a:xfrm>
          <a:off x="0" y="0"/>
          <a:ext cx="0" cy="0"/>
          <a:chOff x="0" y="0"/>
          <a:chExt cx="0" cy="0"/>
        </a:xfrm>
      </p:grpSpPr>
      <p:sp>
        <p:nvSpPr>
          <p:cNvPr id="47" name="Google Shape;47;p92"/>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49" name="Google Shape;49;p9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9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lank " showMasterSp="0">
  <p:cSld name="Title and Blank ">
    <p:spTree>
      <p:nvGrpSpPr>
        <p:cNvPr id="52" name="Shape 52"/>
        <p:cNvGrpSpPr/>
        <p:nvPr/>
      </p:nvGrpSpPr>
      <p:grpSpPr>
        <a:xfrm>
          <a:off x="0" y="0"/>
          <a:ext cx="0" cy="0"/>
          <a:chOff x="0" y="0"/>
          <a:chExt cx="0" cy="0"/>
        </a:xfrm>
      </p:grpSpPr>
      <p:cxnSp>
        <p:nvCxnSpPr>
          <p:cNvPr id="53" name="Google Shape;53;p87"/>
          <p:cNvCxnSpPr/>
          <p:nvPr/>
        </p:nvCxnSpPr>
        <p:spPr>
          <a:xfrm>
            <a:off x="460375" y="1062038"/>
            <a:ext cx="8150225" cy="0"/>
          </a:xfrm>
          <a:prstGeom prst="straightConnector1">
            <a:avLst/>
          </a:prstGeom>
          <a:noFill/>
          <a:ln cap="flat" cmpd="sng" w="50800">
            <a:solidFill>
              <a:srgbClr val="595959"/>
            </a:solidFill>
            <a:prstDash val="solid"/>
            <a:miter lim="800000"/>
            <a:headEnd len="sm" w="sm" type="none"/>
            <a:tailEnd len="sm" w="sm" type="none"/>
          </a:ln>
        </p:spPr>
      </p:cxnSp>
      <p:sp>
        <p:nvSpPr>
          <p:cNvPr id="54" name="Google Shape;54;p87"/>
          <p:cNvSpPr/>
          <p:nvPr/>
        </p:nvSpPr>
        <p:spPr>
          <a:xfrm>
            <a:off x="8763000" y="2209800"/>
            <a:ext cx="381000" cy="46482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 name="Google Shape;55;p87"/>
          <p:cNvSpPr/>
          <p:nvPr/>
        </p:nvSpPr>
        <p:spPr>
          <a:xfrm>
            <a:off x="8763000" y="0"/>
            <a:ext cx="3937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 name="Google Shape;56;p87"/>
          <p:cNvSpPr/>
          <p:nvPr/>
        </p:nvSpPr>
        <p:spPr>
          <a:xfrm>
            <a:off x="8763000" y="1066800"/>
            <a:ext cx="3937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7" name="Google Shape;57;p87"/>
          <p:cNvSpPr/>
          <p:nvPr/>
        </p:nvSpPr>
        <p:spPr>
          <a:xfrm>
            <a:off x="0" y="0"/>
            <a:ext cx="381000" cy="46609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 name="Google Shape;58;p87"/>
          <p:cNvSpPr/>
          <p:nvPr/>
        </p:nvSpPr>
        <p:spPr>
          <a:xfrm>
            <a:off x="0" y="5803900"/>
            <a:ext cx="3810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 name="Google Shape;59;p87"/>
          <p:cNvSpPr/>
          <p:nvPr/>
        </p:nvSpPr>
        <p:spPr>
          <a:xfrm>
            <a:off x="0" y="4660900"/>
            <a:ext cx="3810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60" name="Google Shape;60;p87"/>
          <p:cNvSpPr txBox="1"/>
          <p:nvPr>
            <p:ph type="title"/>
          </p:nvPr>
        </p:nvSpPr>
        <p:spPr>
          <a:xfrm>
            <a:off x="459708" y="414325"/>
            <a:ext cx="8554162" cy="6476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4000"/>
              <a:buFont typeface="Arial"/>
              <a:buNone/>
              <a:defRPr sz="4000">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1" name="Shape 61"/>
        <p:cNvGrpSpPr/>
        <p:nvPr/>
      </p:nvGrpSpPr>
      <p:grpSpPr>
        <a:xfrm>
          <a:off x="0" y="0"/>
          <a:ext cx="0" cy="0"/>
          <a:chOff x="0" y="0"/>
          <a:chExt cx="0" cy="0"/>
        </a:xfrm>
      </p:grpSpPr>
      <p:sp>
        <p:nvSpPr>
          <p:cNvPr id="62" name="Google Shape;62;p9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p93"/>
          <p:cNvSpPr/>
          <p:nvPr/>
        </p:nvSpPr>
        <p:spPr>
          <a:xfrm>
            <a:off x="8763000" y="2209800"/>
            <a:ext cx="381000" cy="46482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 name="Google Shape;66;p93"/>
          <p:cNvSpPr/>
          <p:nvPr/>
        </p:nvSpPr>
        <p:spPr>
          <a:xfrm>
            <a:off x="8763000" y="0"/>
            <a:ext cx="3937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 name="Google Shape;67;p93"/>
          <p:cNvSpPr/>
          <p:nvPr/>
        </p:nvSpPr>
        <p:spPr>
          <a:xfrm>
            <a:off x="8763000" y="1066800"/>
            <a:ext cx="3937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68" name="Google Shape;68;p93"/>
          <p:cNvSpPr/>
          <p:nvPr/>
        </p:nvSpPr>
        <p:spPr>
          <a:xfrm>
            <a:off x="0" y="0"/>
            <a:ext cx="381000" cy="46609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 name="Google Shape;69;p93"/>
          <p:cNvSpPr/>
          <p:nvPr/>
        </p:nvSpPr>
        <p:spPr>
          <a:xfrm>
            <a:off x="0" y="5803900"/>
            <a:ext cx="3810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 name="Google Shape;70;p93"/>
          <p:cNvSpPr/>
          <p:nvPr/>
        </p:nvSpPr>
        <p:spPr>
          <a:xfrm>
            <a:off x="0" y="4660900"/>
            <a:ext cx="3810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71" name="Shape 71"/>
        <p:cNvGrpSpPr/>
        <p:nvPr/>
      </p:nvGrpSpPr>
      <p:grpSpPr>
        <a:xfrm>
          <a:off x="0" y="0"/>
          <a:ext cx="0" cy="0"/>
          <a:chOff x="0" y="0"/>
          <a:chExt cx="0" cy="0"/>
        </a:xfrm>
      </p:grpSpPr>
      <p:sp>
        <p:nvSpPr>
          <p:cNvPr id="72" name="Google Shape;72;p9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9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9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76" name="Shape 76"/>
        <p:cNvGrpSpPr/>
        <p:nvPr/>
      </p:nvGrpSpPr>
      <p:grpSpPr>
        <a:xfrm>
          <a:off x="0" y="0"/>
          <a:ext cx="0" cy="0"/>
          <a:chOff x="0" y="0"/>
          <a:chExt cx="0" cy="0"/>
        </a:xfrm>
      </p:grpSpPr>
      <p:sp>
        <p:nvSpPr>
          <p:cNvPr id="77" name="Google Shape;77;p9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9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79" name="Google Shape;79;p9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9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9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96"/>
          <p:cNvSpPr/>
          <p:nvPr/>
        </p:nvSpPr>
        <p:spPr>
          <a:xfrm>
            <a:off x="8763000" y="2209800"/>
            <a:ext cx="381000" cy="46482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 name="Google Shape;83;p96"/>
          <p:cNvSpPr/>
          <p:nvPr/>
        </p:nvSpPr>
        <p:spPr>
          <a:xfrm>
            <a:off x="8763000" y="0"/>
            <a:ext cx="3937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 name="Google Shape;84;p96"/>
          <p:cNvSpPr/>
          <p:nvPr/>
        </p:nvSpPr>
        <p:spPr>
          <a:xfrm>
            <a:off x="8763000" y="1066800"/>
            <a:ext cx="3937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85" name="Google Shape;85;p96"/>
          <p:cNvSpPr/>
          <p:nvPr/>
        </p:nvSpPr>
        <p:spPr>
          <a:xfrm>
            <a:off x="0" y="0"/>
            <a:ext cx="381000" cy="46609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 name="Google Shape;86;p96"/>
          <p:cNvSpPr/>
          <p:nvPr/>
        </p:nvSpPr>
        <p:spPr>
          <a:xfrm>
            <a:off x="0" y="5803900"/>
            <a:ext cx="3810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 name="Google Shape;87;p96"/>
          <p:cNvSpPr/>
          <p:nvPr/>
        </p:nvSpPr>
        <p:spPr>
          <a:xfrm>
            <a:off x="0" y="4660900"/>
            <a:ext cx="3810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88" name="Shape 88"/>
        <p:cNvGrpSpPr/>
        <p:nvPr/>
      </p:nvGrpSpPr>
      <p:grpSpPr>
        <a:xfrm>
          <a:off x="0" y="0"/>
          <a:ext cx="0" cy="0"/>
          <a:chOff x="0" y="0"/>
          <a:chExt cx="0" cy="0"/>
        </a:xfrm>
      </p:grpSpPr>
      <p:sp>
        <p:nvSpPr>
          <p:cNvPr id="89" name="Google Shape;89;p9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9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9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 name="Google Shape;92;p9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9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9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97"/>
          <p:cNvSpPr/>
          <p:nvPr/>
        </p:nvSpPr>
        <p:spPr>
          <a:xfrm>
            <a:off x="8763000" y="2209800"/>
            <a:ext cx="381000" cy="46482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 name="Google Shape;96;p97"/>
          <p:cNvSpPr/>
          <p:nvPr/>
        </p:nvSpPr>
        <p:spPr>
          <a:xfrm>
            <a:off x="8763000" y="0"/>
            <a:ext cx="3937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 name="Google Shape;97;p97"/>
          <p:cNvSpPr/>
          <p:nvPr/>
        </p:nvSpPr>
        <p:spPr>
          <a:xfrm>
            <a:off x="8763000" y="1066800"/>
            <a:ext cx="3937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98" name="Google Shape;98;p97"/>
          <p:cNvSpPr/>
          <p:nvPr/>
        </p:nvSpPr>
        <p:spPr>
          <a:xfrm>
            <a:off x="0" y="0"/>
            <a:ext cx="381000" cy="4660900"/>
          </a:xfrm>
          <a:prstGeom prst="rect">
            <a:avLst/>
          </a:prstGeom>
          <a:solidFill>
            <a:srgbClr val="95C94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 name="Google Shape;99;p97"/>
          <p:cNvSpPr/>
          <p:nvPr/>
        </p:nvSpPr>
        <p:spPr>
          <a:xfrm>
            <a:off x="0" y="5803900"/>
            <a:ext cx="381000" cy="1066800"/>
          </a:xfrm>
          <a:prstGeom prst="rect">
            <a:avLst/>
          </a:prstGeom>
          <a:solidFill>
            <a:srgbClr val="1D81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 name="Google Shape;100;p97"/>
          <p:cNvSpPr/>
          <p:nvPr/>
        </p:nvSpPr>
        <p:spPr>
          <a:xfrm>
            <a:off x="0" y="4660900"/>
            <a:ext cx="381000" cy="1143000"/>
          </a:xfrm>
          <a:prstGeom prst="rect">
            <a:avLst/>
          </a:prstGeom>
          <a:solidFill>
            <a:srgbClr val="59595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01" name="Google Shape;101;p97"/>
          <p:cNvCxnSpPr/>
          <p:nvPr/>
        </p:nvCxnSpPr>
        <p:spPr>
          <a:xfrm>
            <a:off x="460375" y="1062038"/>
            <a:ext cx="8150225" cy="0"/>
          </a:xfrm>
          <a:prstGeom prst="straightConnector1">
            <a:avLst/>
          </a:prstGeom>
          <a:noFill/>
          <a:ln cap="flat" cmpd="sng" w="50800">
            <a:solidFill>
              <a:srgbClr val="595959"/>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3.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8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8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8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8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9" name="Shape 209"/>
        <p:cNvGrpSpPr/>
        <p:nvPr/>
      </p:nvGrpSpPr>
      <p:grpSpPr>
        <a:xfrm>
          <a:off x="0" y="0"/>
          <a:ext cx="0" cy="0"/>
          <a:chOff x="0" y="0"/>
          <a:chExt cx="0" cy="0"/>
        </a:xfrm>
      </p:grpSpPr>
      <p:sp>
        <p:nvSpPr>
          <p:cNvPr id="210" name="Google Shape;210;p9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300"/>
              <a:buFont typeface="Calibri"/>
              <a:buNone/>
              <a:defRPr b="0" i="0" sz="33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1" name="Google Shape;211;p9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212" name="Google Shape;212;p9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213" name="Google Shape;213;p9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214" name="Google Shape;214;p9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hyperlink" Target="https://research.collegeboard.org/media/pdf/trends-college-pricing-student-aid-2021.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4.jpg"/><Relationship Id="rId4" Type="http://schemas.openxmlformats.org/officeDocument/2006/relationships/hyperlink" Target="https://www.usnews.com/best-colleges/columbia-university-2707" TargetMode="External"/><Relationship Id="rId5" Type="http://schemas.openxmlformats.org/officeDocument/2006/relationships/hyperlink" Target="https://www.usnews.com/best-colleges/university-of-chicago-1774" TargetMode="External"/><Relationship Id="rId6" Type="http://schemas.openxmlformats.org/officeDocument/2006/relationships/hyperlink" Target="https://studentaid.gov/app/repaymentEstimator.ac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1" Type="http://schemas.openxmlformats.org/officeDocument/2006/relationships/hyperlink" Target="https://www.collegetuitioncompare.com/edu/198756/johnson-c-smith-university/tuition/" TargetMode="External"/><Relationship Id="rId10" Type="http://schemas.openxmlformats.org/officeDocument/2006/relationships/hyperlink" Target="https://www.collegetuitioncompare.com/edu/198598/greensboro-college/tuition/" TargetMode="External"/><Relationship Id="rId13" Type="http://schemas.openxmlformats.org/officeDocument/2006/relationships/hyperlink" Target="https://www.collegetuitioncompare.com/edu/198950/meredith-college/tuition/" TargetMode="External"/><Relationship Id="rId12" Type="http://schemas.openxmlformats.org/officeDocument/2006/relationships/hyperlink" Target="https://www.collegetuitioncompare.com/edu/198835/lenoir-rhyne-university/tuition/" TargetMode="External"/><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7.jpg"/><Relationship Id="rId4" Type="http://schemas.openxmlformats.org/officeDocument/2006/relationships/hyperlink" Target="https://www.collegetuitioncompare.com/edu/198066/brevard-college/tuition/" TargetMode="External"/><Relationship Id="rId9" Type="http://schemas.openxmlformats.org/officeDocument/2006/relationships/hyperlink" Target="https://www.collegetuitioncompare.com/edu/198516/elon-university/tuition/" TargetMode="External"/><Relationship Id="rId15" Type="http://schemas.openxmlformats.org/officeDocument/2006/relationships/hyperlink" Target="https://www.collegetuitioncompare.com/edu/199582/saint-augustines-university/tuition/" TargetMode="External"/><Relationship Id="rId14" Type="http://schemas.openxmlformats.org/officeDocument/2006/relationships/hyperlink" Target="https://www.collegetuitioncompare.com/edu/198969/methodist-university/tuition/" TargetMode="External"/><Relationship Id="rId17" Type="http://schemas.openxmlformats.org/officeDocument/2006/relationships/hyperlink" Target="https://www.collegetuitioncompare.com/edu/199847/wake-forest-university/tuition/" TargetMode="External"/><Relationship Id="rId16" Type="http://schemas.openxmlformats.org/officeDocument/2006/relationships/hyperlink" Target="https://www.collegetuitioncompare.com/edu/199643/shaw-university/tuition/" TargetMode="External"/><Relationship Id="rId5" Type="http://schemas.openxmlformats.org/officeDocument/2006/relationships/hyperlink" Target="https://www.collegetuitioncompare.com/edu/198136/campbell-university/tuition/" TargetMode="External"/><Relationship Id="rId6" Type="http://schemas.openxmlformats.org/officeDocument/2006/relationships/hyperlink" Target="https://www.collegetuitioncompare.com/edu/198303/chowan-university/tuition/" TargetMode="External"/><Relationship Id="rId18" Type="http://schemas.openxmlformats.org/officeDocument/2006/relationships/hyperlink" Target="https://www.collegetuitioncompare.com/edu/199865/warren-wilson-college/tuition/" TargetMode="External"/><Relationship Id="rId7" Type="http://schemas.openxmlformats.org/officeDocument/2006/relationships/hyperlink" Target="https://www.collegetuitioncompare.com/edu/198385/davidson-college/tuition/" TargetMode="External"/><Relationship Id="rId8" Type="http://schemas.openxmlformats.org/officeDocument/2006/relationships/hyperlink" Target="https://www.collegetuitioncompare.com/edu/198419/duke-university/tuit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13.png"/><Relationship Id="rId5" Type="http://schemas.openxmlformats.org/officeDocument/2006/relationships/image" Target="../media/image30.png"/><Relationship Id="rId6" Type="http://schemas.openxmlformats.org/officeDocument/2006/relationships/image" Target="../media/image25.png"/><Relationship Id="rId7" Type="http://schemas.openxmlformats.org/officeDocument/2006/relationships/image" Target="../media/image40.png"/><Relationship Id="rId8"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5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9.jpg"/><Relationship Id="rId4" Type="http://schemas.openxmlformats.org/officeDocument/2006/relationships/image" Target="../media/image36.png"/><Relationship Id="rId5" Type="http://schemas.openxmlformats.org/officeDocument/2006/relationships/image" Target="../media/image31.png"/><Relationship Id="rId6"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hyperlink" Target="https://studentaid.gov/help-center/contact#all-aid-fsaic" TargetMode="Externa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5.jpg"/><Relationship Id="rId4" Type="http://schemas.openxmlformats.org/officeDocument/2006/relationships/image" Target="../media/image4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3.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61.jpg"/><Relationship Id="rId4" Type="http://schemas.openxmlformats.org/officeDocument/2006/relationships/image" Target="../media/image60.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44.png"/><Relationship Id="rId4" Type="http://schemas.openxmlformats.org/officeDocument/2006/relationships/image" Target="../media/image56.png"/><Relationship Id="rId5" Type="http://schemas.openxmlformats.org/officeDocument/2006/relationships/image" Target="../media/image4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54.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5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 Id="rId3" Type="http://schemas.openxmlformats.org/officeDocument/2006/relationships/image" Target="../media/image5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58.png"/><Relationship Id="rId4" Type="http://schemas.openxmlformats.org/officeDocument/2006/relationships/hyperlink" Target="https://www.usnews.com/education/best-colleges/paying-for-college/articles/2019-03-13/what-efc-is-and-how-it-relates-to-paying-for-colleg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5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hyperlink" Target="https://www.road2college.com/are-no-essay-college-scholarships-a-students-dream-come-true/" TargetMode="External"/><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slide" Target="/ppt/slides/slide8.xml"/><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41" name="Shape 241"/>
        <p:cNvGrpSpPr/>
        <p:nvPr/>
      </p:nvGrpSpPr>
      <p:grpSpPr>
        <a:xfrm>
          <a:off x="0" y="0"/>
          <a:ext cx="0" cy="0"/>
          <a:chOff x="0" y="0"/>
          <a:chExt cx="0" cy="0"/>
        </a:xfrm>
      </p:grpSpPr>
      <p:sp>
        <p:nvSpPr>
          <p:cNvPr id="242" name="Google Shape;242;g27e09a43894_1_0"/>
          <p:cNvSpPr/>
          <p:nvPr/>
        </p:nvSpPr>
        <p:spPr>
          <a:xfrm>
            <a:off x="4688125" y="0"/>
            <a:ext cx="4354200" cy="6699600"/>
          </a:xfrm>
          <a:prstGeom prst="rect">
            <a:avLst/>
          </a:prstGeom>
          <a:solidFill>
            <a:srgbClr val="1C458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g27e09a43894_1_0"/>
          <p:cNvSpPr txBox="1"/>
          <p:nvPr>
            <p:ph type="title"/>
          </p:nvPr>
        </p:nvSpPr>
        <p:spPr>
          <a:xfrm>
            <a:off x="265500" y="297550"/>
            <a:ext cx="4045200" cy="22641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800"/>
              <a:buFont typeface="Tahoma"/>
              <a:buNone/>
            </a:pPr>
            <a:r>
              <a:rPr b="1" lang="en-US" sz="4700">
                <a:latin typeface="Roboto Slab"/>
                <a:ea typeface="Roboto Slab"/>
                <a:cs typeface="Roboto Slab"/>
                <a:sym typeface="Roboto Slab"/>
              </a:rPr>
              <a:t>Ms. Moore</a:t>
            </a:r>
            <a:endParaRPr b="1" sz="4700">
              <a:latin typeface="Roboto Slab"/>
              <a:ea typeface="Roboto Slab"/>
              <a:cs typeface="Roboto Slab"/>
              <a:sym typeface="Roboto Slab"/>
            </a:endParaRPr>
          </a:p>
          <a:p>
            <a:pPr indent="0" lvl="0" marL="0" marR="0" rtl="0" algn="ctr">
              <a:lnSpc>
                <a:spcPct val="100000"/>
              </a:lnSpc>
              <a:spcBef>
                <a:spcPts val="0"/>
              </a:spcBef>
              <a:spcAft>
                <a:spcPts val="0"/>
              </a:spcAft>
              <a:buClr>
                <a:srgbClr val="000000"/>
              </a:buClr>
              <a:buSzPts val="3800"/>
              <a:buFont typeface="Tahoma"/>
              <a:buNone/>
            </a:pPr>
            <a:r>
              <a:rPr b="1" i="1" lang="en-US" sz="2100">
                <a:latin typeface="Roboto Slab"/>
                <a:ea typeface="Roboto Slab"/>
                <a:cs typeface="Roboto Slab"/>
                <a:sym typeface="Roboto Slab"/>
              </a:rPr>
              <a:t>Mary E. Phillips</a:t>
            </a:r>
            <a:r>
              <a:rPr b="1" i="1" lang="en-US" sz="2100">
                <a:latin typeface="Roboto Slab"/>
                <a:ea typeface="Roboto Slab"/>
                <a:cs typeface="Roboto Slab"/>
                <a:sym typeface="Roboto Slab"/>
              </a:rPr>
              <a:t> </a:t>
            </a:r>
            <a:endParaRPr b="1" i="1" sz="2100">
              <a:latin typeface="Roboto Slab"/>
              <a:ea typeface="Roboto Slab"/>
              <a:cs typeface="Roboto Slab"/>
              <a:sym typeface="Roboto Slab"/>
            </a:endParaRPr>
          </a:p>
          <a:p>
            <a:pPr indent="0" lvl="0" marL="0" marR="0" rtl="0" algn="ctr">
              <a:lnSpc>
                <a:spcPct val="100000"/>
              </a:lnSpc>
              <a:spcBef>
                <a:spcPts val="0"/>
              </a:spcBef>
              <a:spcAft>
                <a:spcPts val="0"/>
              </a:spcAft>
              <a:buClr>
                <a:srgbClr val="000000"/>
              </a:buClr>
              <a:buSzPts val="3800"/>
              <a:buFont typeface="Tahoma"/>
              <a:buNone/>
            </a:pPr>
            <a:r>
              <a:rPr b="1" i="1" lang="en-US" sz="2100">
                <a:latin typeface="Roboto Slab"/>
                <a:ea typeface="Roboto Slab"/>
                <a:cs typeface="Roboto Slab"/>
                <a:sym typeface="Roboto Slab"/>
              </a:rPr>
              <a:t>Financial Aid Advisor</a:t>
            </a:r>
            <a:endParaRPr b="1" i="1" sz="2100">
              <a:latin typeface="Roboto Slab"/>
              <a:ea typeface="Roboto Slab"/>
              <a:cs typeface="Roboto Slab"/>
              <a:sym typeface="Roboto Slab"/>
            </a:endParaRPr>
          </a:p>
          <a:p>
            <a:pPr indent="0" lvl="0" marL="0" marR="0" rtl="0" algn="ctr">
              <a:lnSpc>
                <a:spcPct val="100000"/>
              </a:lnSpc>
              <a:spcBef>
                <a:spcPts val="0"/>
              </a:spcBef>
              <a:spcAft>
                <a:spcPts val="0"/>
              </a:spcAft>
              <a:buClr>
                <a:srgbClr val="000000"/>
              </a:buClr>
              <a:buSzPts val="3800"/>
              <a:buFont typeface="Tahoma"/>
              <a:buNone/>
            </a:pPr>
            <a:r>
              <a:rPr b="1" lang="en-US" sz="2600">
                <a:latin typeface="Roboto Slab"/>
                <a:ea typeface="Roboto Slab"/>
                <a:cs typeface="Roboto Slab"/>
                <a:sym typeface="Roboto Slab"/>
              </a:rPr>
              <a:t>wmoore@wcpss.net</a:t>
            </a:r>
            <a:endParaRPr b="1" sz="2600">
              <a:latin typeface="Roboto Slab"/>
              <a:ea typeface="Roboto Slab"/>
              <a:cs typeface="Roboto Slab"/>
              <a:sym typeface="Roboto Slab"/>
            </a:endParaRPr>
          </a:p>
        </p:txBody>
      </p:sp>
      <p:pic>
        <p:nvPicPr>
          <p:cNvPr id="244" name="Google Shape;244;g27e09a43894_1_0"/>
          <p:cNvPicPr preferRelativeResize="0"/>
          <p:nvPr/>
        </p:nvPicPr>
        <p:blipFill rotWithShape="1">
          <a:blip r:embed="rId3">
            <a:alphaModFix/>
          </a:blip>
          <a:srcRect b="0" l="0" r="0" t="0"/>
          <a:stretch/>
        </p:blipFill>
        <p:spPr>
          <a:xfrm>
            <a:off x="5160975" y="636338"/>
            <a:ext cx="3408500" cy="3408526"/>
          </a:xfrm>
          <a:prstGeom prst="rect">
            <a:avLst/>
          </a:prstGeom>
          <a:noFill/>
          <a:ln>
            <a:noFill/>
          </a:ln>
        </p:spPr>
      </p:pic>
      <p:sp>
        <p:nvSpPr>
          <p:cNvPr id="245" name="Google Shape;245;g27e09a43894_1_0"/>
          <p:cNvSpPr txBox="1"/>
          <p:nvPr/>
        </p:nvSpPr>
        <p:spPr>
          <a:xfrm>
            <a:off x="4784575" y="5631550"/>
            <a:ext cx="4161300" cy="11544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chemeClr val="lt1"/>
                </a:solidFill>
                <a:latin typeface="Roboto Slab"/>
                <a:ea typeface="Roboto Slab"/>
                <a:cs typeface="Roboto Slab"/>
                <a:sym typeface="Roboto Slab"/>
              </a:rPr>
              <a:t>On ca</a:t>
            </a:r>
            <a:r>
              <a:rPr b="1" lang="en-US" sz="2100">
                <a:solidFill>
                  <a:schemeClr val="lt1"/>
                </a:solidFill>
                <a:latin typeface="Roboto Slab"/>
                <a:ea typeface="Roboto Slab"/>
                <a:cs typeface="Roboto Slab"/>
                <a:sym typeface="Roboto Slab"/>
              </a:rPr>
              <a:t>ll Thursdays</a:t>
            </a:r>
            <a:r>
              <a:rPr b="1" i="0" lang="en-US" sz="2100" u="none" cap="none" strike="noStrike">
                <a:solidFill>
                  <a:schemeClr val="lt1"/>
                </a:solidFill>
                <a:latin typeface="Roboto Slab"/>
                <a:ea typeface="Roboto Slab"/>
                <a:cs typeface="Roboto Slab"/>
                <a:sym typeface="Roboto Slab"/>
              </a:rPr>
              <a:t> by appointment</a:t>
            </a:r>
            <a:endParaRPr b="1" i="0" sz="2100" u="none" cap="none" strike="noStrike">
              <a:solidFill>
                <a:schemeClr val="lt1"/>
              </a:solidFill>
              <a:latin typeface="Roboto Slab"/>
              <a:ea typeface="Roboto Slab"/>
              <a:cs typeface="Roboto Slab"/>
              <a:sym typeface="Roboto Slab"/>
            </a:endParaRPr>
          </a:p>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chemeClr val="lt1"/>
                </a:solidFill>
                <a:latin typeface="Roboto Slab"/>
                <a:ea typeface="Roboto Slab"/>
                <a:cs typeface="Roboto Slab"/>
                <a:sym typeface="Roboto Slab"/>
              </a:rPr>
              <a:t>1:00-2:30 pm.</a:t>
            </a:r>
            <a:endParaRPr b="1" i="0" sz="2100" u="none" cap="none" strike="noStrike">
              <a:solidFill>
                <a:schemeClr val="lt1"/>
              </a:solidFill>
              <a:latin typeface="Roboto Slab"/>
              <a:ea typeface="Roboto Slab"/>
              <a:cs typeface="Roboto Slab"/>
              <a:sym typeface="Roboto Slab"/>
            </a:endParaRPr>
          </a:p>
        </p:txBody>
      </p:sp>
      <p:pic>
        <p:nvPicPr>
          <p:cNvPr id="246" name="Google Shape;246;g27e09a43894_1_0"/>
          <p:cNvPicPr preferRelativeResize="0"/>
          <p:nvPr/>
        </p:nvPicPr>
        <p:blipFill rotWithShape="1">
          <a:blip r:embed="rId4">
            <a:alphaModFix/>
          </a:blip>
          <a:srcRect b="0" l="0" r="0" t="0"/>
          <a:stretch/>
        </p:blipFill>
        <p:spPr>
          <a:xfrm>
            <a:off x="207450" y="2921300"/>
            <a:ext cx="4161300" cy="3541559"/>
          </a:xfrm>
          <a:prstGeom prst="rect">
            <a:avLst/>
          </a:prstGeom>
          <a:noFill/>
          <a:ln>
            <a:noFill/>
          </a:ln>
        </p:spPr>
      </p:pic>
      <p:pic>
        <p:nvPicPr>
          <p:cNvPr id="247" name="Google Shape;247;g27e09a43894_1_0"/>
          <p:cNvPicPr preferRelativeResize="0"/>
          <p:nvPr/>
        </p:nvPicPr>
        <p:blipFill>
          <a:blip r:embed="rId5">
            <a:alphaModFix/>
          </a:blip>
          <a:stretch>
            <a:fillRect/>
          </a:stretch>
        </p:blipFill>
        <p:spPr>
          <a:xfrm>
            <a:off x="6248031" y="4212706"/>
            <a:ext cx="1234400" cy="1418850"/>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2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9" name="Shape 389"/>
        <p:cNvGrpSpPr/>
        <p:nvPr/>
      </p:nvGrpSpPr>
      <p:grpSpPr>
        <a:xfrm>
          <a:off x="0" y="0"/>
          <a:ext cx="0" cy="0"/>
          <a:chOff x="0" y="0"/>
          <a:chExt cx="0" cy="0"/>
        </a:xfrm>
      </p:grpSpPr>
      <p:pic>
        <p:nvPicPr>
          <p:cNvPr id="390" name="Google Shape;390;p13"/>
          <p:cNvPicPr preferRelativeResize="0"/>
          <p:nvPr/>
        </p:nvPicPr>
        <p:blipFill rotWithShape="1">
          <a:blip r:embed="rId3">
            <a:alphaModFix/>
          </a:blip>
          <a:srcRect b="0" l="11400" r="12522" t="0"/>
          <a:stretch/>
        </p:blipFill>
        <p:spPr>
          <a:xfrm>
            <a:off x="3917647" y="743195"/>
            <a:ext cx="4734863" cy="6857987"/>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
        <p:nvSpPr>
          <p:cNvPr id="391" name="Google Shape;391;p13"/>
          <p:cNvSpPr txBox="1"/>
          <p:nvPr/>
        </p:nvSpPr>
        <p:spPr>
          <a:xfrm>
            <a:off x="5223512" y="6522905"/>
            <a:ext cx="3462509" cy="9798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2" name="Google Shape;392;p13"/>
          <p:cNvSpPr txBox="1"/>
          <p:nvPr/>
        </p:nvSpPr>
        <p:spPr>
          <a:xfrm>
            <a:off x="491489" y="2316480"/>
            <a:ext cx="3477253"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3" name="Google Shape;393;p13"/>
          <p:cNvSpPr txBox="1"/>
          <p:nvPr>
            <p:ph idx="1" type="body"/>
          </p:nvPr>
        </p:nvSpPr>
        <p:spPr>
          <a:xfrm>
            <a:off x="455344" y="609600"/>
            <a:ext cx="3462304" cy="5645636"/>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200"/>
              <a:buChar char="•"/>
            </a:pPr>
            <a:r>
              <a:rPr lang="en-US" sz="2200"/>
              <a:t>Provides part-time employment while you           are enrolled in school.</a:t>
            </a:r>
            <a:endParaRPr/>
          </a:p>
          <a:p>
            <a:pPr indent="-171450" lvl="0" marL="171450" rtl="0" algn="l">
              <a:lnSpc>
                <a:spcPct val="90000"/>
              </a:lnSpc>
              <a:spcBef>
                <a:spcPts val="750"/>
              </a:spcBef>
              <a:spcAft>
                <a:spcPts val="0"/>
              </a:spcAft>
              <a:buClr>
                <a:schemeClr val="dk1"/>
              </a:buClr>
              <a:buSzPts val="2200"/>
              <a:buChar char="•"/>
            </a:pPr>
            <a:r>
              <a:rPr lang="en-US" sz="2200"/>
              <a:t>It’s available to students with financial need.</a:t>
            </a:r>
            <a:endParaRPr/>
          </a:p>
          <a:p>
            <a:pPr indent="-171450" lvl="0" marL="171450" rtl="0" algn="l">
              <a:lnSpc>
                <a:spcPct val="90000"/>
              </a:lnSpc>
              <a:spcBef>
                <a:spcPts val="750"/>
              </a:spcBef>
              <a:spcAft>
                <a:spcPts val="0"/>
              </a:spcAft>
              <a:buClr>
                <a:schemeClr val="dk1"/>
              </a:buClr>
              <a:buSzPts val="2200"/>
              <a:buChar char="•"/>
            </a:pPr>
            <a:r>
              <a:rPr lang="en-US" sz="2200"/>
              <a:t>It’s available to full-time or part-time students.</a:t>
            </a:r>
            <a:endParaRPr/>
          </a:p>
          <a:p>
            <a:pPr indent="-171450" lvl="0" marL="171450" rtl="0" algn="l">
              <a:lnSpc>
                <a:spcPct val="90000"/>
              </a:lnSpc>
              <a:spcBef>
                <a:spcPts val="750"/>
              </a:spcBef>
              <a:spcAft>
                <a:spcPts val="0"/>
              </a:spcAft>
              <a:buClr>
                <a:schemeClr val="dk1"/>
              </a:buClr>
              <a:buSzPts val="2200"/>
              <a:buChar char="•"/>
            </a:pPr>
            <a:r>
              <a:rPr lang="en-US" sz="2200"/>
              <a:t>Check with your school's </a:t>
            </a:r>
            <a:r>
              <a:rPr i="1" lang="en-US" sz="2200"/>
              <a:t>financial aid office</a:t>
            </a:r>
            <a:r>
              <a:rPr lang="en-US" sz="2200"/>
              <a:t> to find out if your school participates in the Federal Work-Study Program.</a:t>
            </a:r>
            <a:endParaRPr b="0" i="0" sz="2200">
              <a:solidFill>
                <a:srgbClr val="212529"/>
              </a:solidFill>
            </a:endParaRPr>
          </a:p>
          <a:p>
            <a:pPr indent="-171450" lvl="0" marL="171450" rtl="0" algn="l">
              <a:lnSpc>
                <a:spcPct val="90000"/>
              </a:lnSpc>
              <a:spcBef>
                <a:spcPts val="750"/>
              </a:spcBef>
              <a:spcAft>
                <a:spcPts val="0"/>
              </a:spcAft>
              <a:buClr>
                <a:srgbClr val="212529"/>
              </a:buClr>
              <a:buSzPts val="2200"/>
              <a:buChar char="•"/>
            </a:pPr>
            <a:r>
              <a:rPr b="0" i="1" lang="en-US" sz="2200">
                <a:solidFill>
                  <a:srgbClr val="212529"/>
                </a:solidFill>
              </a:rPr>
              <a:t>Apply for aid early. Funds are limited</a:t>
            </a:r>
            <a:endParaRPr i="1" sz="2200"/>
          </a:p>
          <a:p>
            <a:pPr indent="-19050" lvl="0" marL="171450" rtl="0" algn="l">
              <a:lnSpc>
                <a:spcPct val="90000"/>
              </a:lnSpc>
              <a:spcBef>
                <a:spcPts val="750"/>
              </a:spcBef>
              <a:spcAft>
                <a:spcPts val="0"/>
              </a:spcAft>
              <a:buClr>
                <a:schemeClr val="dk1"/>
              </a:buClr>
              <a:buSzPts val="2400"/>
              <a:buNone/>
            </a:pPr>
            <a:r>
              <a:t/>
            </a:r>
            <a:endParaRPr sz="2400"/>
          </a:p>
          <a:p>
            <a:pPr indent="-69850" lvl="0" marL="171450" rtl="0" algn="l">
              <a:lnSpc>
                <a:spcPct val="90000"/>
              </a:lnSpc>
              <a:spcBef>
                <a:spcPts val="750"/>
              </a:spcBef>
              <a:spcAft>
                <a:spcPts val="0"/>
              </a:spcAft>
              <a:buClr>
                <a:schemeClr val="dk1"/>
              </a:buClr>
              <a:buSzPts val="1600"/>
              <a:buNone/>
            </a:pPr>
            <a:r>
              <a:t/>
            </a:r>
            <a:endParaRPr sz="1600"/>
          </a:p>
        </p:txBody>
      </p:sp>
    </p:spTree>
  </p:cSld>
  <p:clrMapOvr>
    <a:masterClrMapping/>
  </p:clrMapOvr>
  <mc:AlternateContent>
    <mc:Choice Requires="p14">
      <p:transition spd="slow" p14:dur="1400">
        <p14:doors dir="vert"/>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8" name="Shape 398"/>
        <p:cNvGrpSpPr/>
        <p:nvPr/>
      </p:nvGrpSpPr>
      <p:grpSpPr>
        <a:xfrm>
          <a:off x="0" y="0"/>
          <a:ext cx="0" cy="0"/>
          <a:chOff x="0" y="0"/>
          <a:chExt cx="0" cy="0"/>
        </a:xfrm>
      </p:grpSpPr>
      <p:sp>
        <p:nvSpPr>
          <p:cNvPr id="399" name="Google Shape;399;p14"/>
          <p:cNvSpPr txBox="1"/>
          <p:nvPr/>
        </p:nvSpPr>
        <p:spPr>
          <a:xfrm>
            <a:off x="445944" y="914400"/>
            <a:ext cx="8261640"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0" name="Google Shape;400;p14"/>
          <p:cNvSpPr/>
          <p:nvPr/>
        </p:nvSpPr>
        <p:spPr>
          <a:xfrm>
            <a:off x="0" y="0"/>
            <a:ext cx="9144000" cy="0"/>
          </a:xfrm>
          <a:prstGeom prst="rect">
            <a:avLst/>
          </a:prstGeom>
          <a:solidFill>
            <a:srgbClr val="CCCCCC"/>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1" name="Google Shape;401;p14"/>
          <p:cNvSpPr/>
          <p:nvPr/>
        </p:nvSpPr>
        <p:spPr>
          <a:xfrm>
            <a:off x="0" y="0"/>
            <a:ext cx="9144000" cy="15875"/>
          </a:xfrm>
          <a:prstGeom prst="rect">
            <a:avLst/>
          </a:prstGeom>
          <a:solidFill>
            <a:srgbClr val="00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2" name="Google Shape;402;p14"/>
          <p:cNvSpPr/>
          <p:nvPr/>
        </p:nvSpPr>
        <p:spPr>
          <a:xfrm>
            <a:off x="394853" y="2004791"/>
            <a:ext cx="6310747"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E2E2D"/>
                </a:solidFill>
                <a:latin typeface="News Cycle"/>
                <a:ea typeface="News Cycle"/>
                <a:cs typeface="News Cycle"/>
                <a:sym typeface="News Cycle"/>
              </a:rPr>
              <a:t>How much can I earn?  </a:t>
            </a:r>
            <a:r>
              <a:rPr b="0" i="0" lang="en-US" sz="1600" u="none" cap="none" strike="noStrike">
                <a:solidFill>
                  <a:srgbClr val="494B4C"/>
                </a:solidFill>
                <a:latin typeface="Oi"/>
                <a:ea typeface="Oi"/>
                <a:cs typeface="Oi"/>
                <a:sym typeface="Oi"/>
              </a:rPr>
              <a:t>You’ll earn at least the current federal minimum wage. However, you may earn more depending </a:t>
            </a:r>
            <a:r>
              <a:rPr b="0" i="0" lang="en-US" sz="1600" u="none" cap="none" strike="noStrike">
                <a:solidFill>
                  <a:srgbClr val="494B4C"/>
                </a:solidFill>
                <a:latin typeface="Calibri"/>
                <a:ea typeface="Calibri"/>
                <a:cs typeface="Calibri"/>
                <a:sym typeface="Calibri"/>
              </a:rPr>
              <a:t>on</a:t>
            </a:r>
            <a:r>
              <a:rPr b="0" i="0" lang="en-US" sz="1600" u="none" cap="none" strike="noStrike">
                <a:solidFill>
                  <a:srgbClr val="494B4C"/>
                </a:solidFill>
                <a:latin typeface="Oi"/>
                <a:ea typeface="Oi"/>
                <a:cs typeface="Oi"/>
                <a:sym typeface="Oi"/>
              </a:rPr>
              <a:t> the type of work you do and the skills required for the position.</a:t>
            </a:r>
            <a:endParaRPr b="0" i="0" sz="1600" u="none" cap="none" strike="noStrike">
              <a:solidFill>
                <a:srgbClr val="494B4C"/>
              </a:solidFill>
              <a:latin typeface="Oi"/>
              <a:ea typeface="Oi"/>
              <a:cs typeface="Oi"/>
              <a:sym typeface="Oi"/>
            </a:endParaRPr>
          </a:p>
        </p:txBody>
      </p:sp>
      <p:sp>
        <p:nvSpPr>
          <p:cNvPr id="403" name="Google Shape;403;p14"/>
          <p:cNvSpPr/>
          <p:nvPr/>
        </p:nvSpPr>
        <p:spPr>
          <a:xfrm>
            <a:off x="436415" y="4709091"/>
            <a:ext cx="6014431" cy="18466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E2E2D"/>
                </a:solidFill>
                <a:latin typeface="News Cycle"/>
                <a:ea typeface="News Cycle"/>
                <a:cs typeface="News Cycle"/>
                <a:sym typeface="News Cycle"/>
              </a:rPr>
              <a:t>How will I be paid?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494B4C"/>
                </a:solidFill>
                <a:latin typeface="Oi"/>
                <a:ea typeface="Oi"/>
                <a:cs typeface="Oi"/>
                <a:sym typeface="Oi"/>
              </a:rPr>
              <a:t> </a:t>
            </a:r>
            <a:r>
              <a:rPr b="0" i="0" lang="en-US" sz="1600" u="none" cap="none" strike="noStrike">
                <a:solidFill>
                  <a:srgbClr val="494B4C"/>
                </a:solidFill>
                <a:latin typeface="Calibri"/>
                <a:ea typeface="Calibri"/>
                <a:cs typeface="Calibri"/>
                <a:sym typeface="Calibri"/>
              </a:rPr>
              <a:t>Undergraduate students are paid by the hour.</a:t>
            </a:r>
            <a:endParaRPr b="0" i="0" sz="14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494B4C"/>
              </a:buClr>
              <a:buSzPts val="1600"/>
              <a:buFont typeface="Calibri"/>
              <a:buChar char="●"/>
            </a:pPr>
            <a:r>
              <a:rPr b="0" i="0" lang="en-US" sz="1600" u="none" cap="none" strike="noStrike">
                <a:solidFill>
                  <a:srgbClr val="494B4C"/>
                </a:solidFill>
                <a:latin typeface="Calibri"/>
                <a:ea typeface="Calibri"/>
                <a:cs typeface="Calibri"/>
                <a:sym typeface="Calibri"/>
              </a:rPr>
              <a:t>Your school must pay you at least once a month.</a:t>
            </a:r>
            <a:endParaRPr b="0" i="0" sz="14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494B4C"/>
              </a:buClr>
              <a:buSzPts val="1600"/>
              <a:buFont typeface="Calibri"/>
              <a:buChar char="●"/>
            </a:pPr>
            <a:r>
              <a:rPr b="0" i="0" lang="en-US" sz="1600" u="none" cap="none" strike="noStrike">
                <a:solidFill>
                  <a:srgbClr val="494B4C"/>
                </a:solidFill>
                <a:latin typeface="Calibri"/>
                <a:ea typeface="Calibri"/>
                <a:cs typeface="Calibri"/>
                <a:sym typeface="Calibri"/>
              </a:rPr>
              <a:t>Your school must pay you directly unless you request that the  school</a:t>
            </a:r>
            <a:r>
              <a:rPr b="0" i="0" lang="en-US" sz="1400" u="none" cap="none" strike="noStrike">
                <a:solidFill>
                  <a:srgbClr val="000000"/>
                </a:solidFill>
                <a:latin typeface="Arial"/>
                <a:ea typeface="Arial"/>
                <a:cs typeface="Arial"/>
                <a:sym typeface="Arial"/>
              </a:rPr>
              <a:t> </a:t>
            </a:r>
            <a:r>
              <a:rPr b="0" i="0" lang="en-US" sz="1600" u="none" cap="none" strike="noStrike">
                <a:solidFill>
                  <a:srgbClr val="494B4C"/>
                </a:solidFill>
                <a:latin typeface="Calibri"/>
                <a:ea typeface="Calibri"/>
                <a:cs typeface="Calibri"/>
                <a:sym typeface="Calibri"/>
              </a:rPr>
              <a:t>send your payments directly to your bank account </a:t>
            </a:r>
            <a:r>
              <a:rPr b="1" i="1" lang="en-US" sz="1600" u="none" cap="none" strike="noStrike">
                <a:solidFill>
                  <a:srgbClr val="494B4C"/>
                </a:solidFill>
                <a:latin typeface="Calibri"/>
                <a:ea typeface="Calibri"/>
                <a:cs typeface="Calibri"/>
                <a:sym typeface="Calibri"/>
              </a:rPr>
              <a:t>or</a:t>
            </a:r>
            <a:endParaRPr b="1" i="1" sz="14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494B4C"/>
              </a:buClr>
              <a:buSzPts val="1600"/>
              <a:buFont typeface="Calibri"/>
              <a:buChar char="●"/>
            </a:pPr>
            <a:r>
              <a:rPr b="0" i="0" lang="en-US" sz="1600" u="none" cap="none" strike="noStrike">
                <a:solidFill>
                  <a:srgbClr val="494B4C"/>
                </a:solidFill>
                <a:latin typeface="Calibri"/>
                <a:ea typeface="Calibri"/>
                <a:cs typeface="Calibri"/>
                <a:sym typeface="Calibri"/>
              </a:rPr>
              <a:t>Use the money to pay for your education-related institutional charges such as tuition, fees, and room and board.</a:t>
            </a:r>
            <a:endParaRPr b="0" i="0" sz="1600" u="none" cap="none" strike="noStrike">
              <a:solidFill>
                <a:srgbClr val="494B4C"/>
              </a:solidFill>
              <a:latin typeface="Calibri"/>
              <a:ea typeface="Calibri"/>
              <a:cs typeface="Calibri"/>
              <a:sym typeface="Calibri"/>
            </a:endParaRPr>
          </a:p>
        </p:txBody>
      </p:sp>
      <p:sp>
        <p:nvSpPr>
          <p:cNvPr id="404" name="Google Shape;404;p14"/>
          <p:cNvSpPr/>
          <p:nvPr/>
        </p:nvSpPr>
        <p:spPr>
          <a:xfrm>
            <a:off x="2189018" y="3292801"/>
            <a:ext cx="6774440"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2E2E2D"/>
                </a:solidFill>
                <a:latin typeface="Calibri"/>
                <a:ea typeface="Calibri"/>
                <a:cs typeface="Calibri"/>
                <a:sym typeface="Calibri"/>
              </a:rPr>
              <a:t>Can I work as many hours as I want?  </a:t>
            </a:r>
            <a:r>
              <a:rPr b="0" i="0" lang="en-US" sz="1600" u="none" cap="none" strike="noStrike">
                <a:solidFill>
                  <a:srgbClr val="494B4C"/>
                </a:solidFill>
                <a:latin typeface="Calibri"/>
                <a:ea typeface="Calibri"/>
                <a:cs typeface="Calibri"/>
                <a:sym typeface="Calibri"/>
              </a:rPr>
              <a:t>No. The amount you earn can’t exceed your total Federal Work-Study award. When assigning work hours, your employer or your school’s financial aid office will consider your class schedule and your academic progress.</a:t>
            </a:r>
            <a:endParaRPr b="0" i="0" sz="1600" u="none" cap="none" strike="noStrike">
              <a:solidFill>
                <a:srgbClr val="494B4C"/>
              </a:solidFill>
              <a:latin typeface="Calibri"/>
              <a:ea typeface="Calibri"/>
              <a:cs typeface="Calibri"/>
              <a:sym typeface="Calibri"/>
            </a:endParaRPr>
          </a:p>
        </p:txBody>
      </p:sp>
      <p:pic>
        <p:nvPicPr>
          <p:cNvPr descr="A close up of a clock&#10;&#10;Description automatically generated" id="405" name="Google Shape;405;p14"/>
          <p:cNvPicPr preferRelativeResize="0"/>
          <p:nvPr/>
        </p:nvPicPr>
        <p:blipFill rotWithShape="1">
          <a:blip r:embed="rId3">
            <a:alphaModFix/>
          </a:blip>
          <a:srcRect b="0" l="0" r="0" t="0"/>
          <a:stretch/>
        </p:blipFill>
        <p:spPr>
          <a:xfrm>
            <a:off x="436416" y="3307401"/>
            <a:ext cx="1524000" cy="1014548"/>
          </a:xfrm>
          <a:prstGeom prst="rect">
            <a:avLst/>
          </a:prstGeom>
          <a:noFill/>
          <a:ln>
            <a:noFill/>
          </a:ln>
        </p:spPr>
      </p:pic>
      <p:pic>
        <p:nvPicPr>
          <p:cNvPr id="406" name="Google Shape;406;p14"/>
          <p:cNvPicPr preferRelativeResize="0"/>
          <p:nvPr/>
        </p:nvPicPr>
        <p:blipFill rotWithShape="1">
          <a:blip r:embed="rId4">
            <a:alphaModFix/>
          </a:blip>
          <a:srcRect b="18203" l="0" r="14256" t="0"/>
          <a:stretch/>
        </p:blipFill>
        <p:spPr>
          <a:xfrm>
            <a:off x="6621088" y="1949668"/>
            <a:ext cx="2035279" cy="1077218"/>
          </a:xfrm>
          <a:prstGeom prst="rect">
            <a:avLst/>
          </a:prstGeom>
          <a:noFill/>
          <a:ln>
            <a:noFill/>
          </a:ln>
        </p:spPr>
      </p:pic>
      <p:pic>
        <p:nvPicPr>
          <p:cNvPr descr="A close up of a sign&#10;&#10;Description automatically generated" id="407" name="Google Shape;407;p14"/>
          <p:cNvPicPr preferRelativeResize="0"/>
          <p:nvPr/>
        </p:nvPicPr>
        <p:blipFill rotWithShape="1">
          <a:blip r:embed="rId5">
            <a:alphaModFix/>
          </a:blip>
          <a:srcRect b="0" l="0" r="0" t="0"/>
          <a:stretch/>
        </p:blipFill>
        <p:spPr>
          <a:xfrm>
            <a:off x="436416" y="485491"/>
            <a:ext cx="1524000" cy="1293909"/>
          </a:xfrm>
          <a:prstGeom prst="rect">
            <a:avLst/>
          </a:prstGeom>
          <a:noFill/>
          <a:ln>
            <a:noFill/>
          </a:ln>
        </p:spPr>
      </p:pic>
      <p:pic>
        <p:nvPicPr>
          <p:cNvPr descr="A drawing of a person&#10;&#10;Description automatically generated" id="408" name="Google Shape;408;p14"/>
          <p:cNvPicPr preferRelativeResize="0"/>
          <p:nvPr/>
        </p:nvPicPr>
        <p:blipFill rotWithShape="1">
          <a:blip r:embed="rId6">
            <a:alphaModFix/>
          </a:blip>
          <a:srcRect b="0" l="0" r="0" t="0"/>
          <a:stretch/>
        </p:blipFill>
        <p:spPr>
          <a:xfrm>
            <a:off x="6425863" y="4975271"/>
            <a:ext cx="2256737" cy="1362537"/>
          </a:xfrm>
          <a:prstGeom prst="rect">
            <a:avLst/>
          </a:prstGeom>
          <a:noFill/>
          <a:ln>
            <a:noFill/>
          </a:ln>
        </p:spPr>
      </p:pic>
      <p:sp>
        <p:nvSpPr>
          <p:cNvPr id="409" name="Google Shape;409;p14"/>
          <p:cNvSpPr/>
          <p:nvPr/>
        </p:nvSpPr>
        <p:spPr>
          <a:xfrm>
            <a:off x="2104159" y="470102"/>
            <a:ext cx="6686550" cy="1015663"/>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2E2E2D"/>
              </a:buClr>
              <a:buSzPts val="1800"/>
              <a:buFont typeface="News Cycle"/>
              <a:buNone/>
            </a:pPr>
            <a:r>
              <a:rPr b="1" i="0" lang="en-US" sz="1800" u="none" cap="none" strike="noStrike">
                <a:solidFill>
                  <a:srgbClr val="2E2E2D"/>
                </a:solidFill>
                <a:latin typeface="News Cycle"/>
                <a:ea typeface="News Cycle"/>
                <a:cs typeface="News Cycle"/>
                <a:sym typeface="News Cycle"/>
              </a:rPr>
              <a:t>Are jobs on campus or off campus?  </a:t>
            </a:r>
            <a:r>
              <a:rPr b="0" i="0" lang="en-US" sz="1600" u="none" cap="none" strike="noStrike">
                <a:solidFill>
                  <a:srgbClr val="494B4C"/>
                </a:solidFill>
                <a:latin typeface="Calibri"/>
                <a:ea typeface="Calibri"/>
                <a:cs typeface="Calibri"/>
                <a:sym typeface="Calibri"/>
              </a:rPr>
              <a:t>Both. If you work on campus, you’ll usually work for your school. If you work off campus, your employer will usually be a private nonprofit organization or a public agency, and the work performed must be in the public interest.</a:t>
            </a:r>
            <a:endParaRPr b="0" i="0" sz="16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dk1"/>
        </a:solidFill>
      </p:bgPr>
    </p:bg>
    <p:spTree>
      <p:nvGrpSpPr>
        <p:cNvPr id="414" name="Shape 414"/>
        <p:cNvGrpSpPr/>
        <p:nvPr/>
      </p:nvGrpSpPr>
      <p:grpSpPr>
        <a:xfrm>
          <a:off x="0" y="0"/>
          <a:ext cx="0" cy="0"/>
          <a:chOff x="0" y="0"/>
          <a:chExt cx="0" cy="0"/>
        </a:xfrm>
      </p:grpSpPr>
      <p:sp>
        <p:nvSpPr>
          <p:cNvPr id="415" name="Google Shape;415;p23"/>
          <p:cNvSpPr/>
          <p:nvPr/>
        </p:nvSpPr>
        <p:spPr>
          <a:xfrm>
            <a:off x="0" y="0"/>
            <a:ext cx="9144000" cy="6858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Text, calendar&#10;&#10;Description automatically generated" id="416" name="Google Shape;416;p23"/>
          <p:cNvPicPr preferRelativeResize="0"/>
          <p:nvPr>
            <p:ph idx="1" type="body"/>
          </p:nvPr>
        </p:nvPicPr>
        <p:blipFill rotWithShape="1">
          <a:blip r:embed="rId3">
            <a:alphaModFix amt="35000"/>
          </a:blip>
          <a:srcRect b="-2" l="10692" r="305" t="0"/>
          <a:stretch/>
        </p:blipFill>
        <p:spPr>
          <a:xfrm>
            <a:off x="20" y="0"/>
            <a:ext cx="9143980" cy="6857999"/>
          </a:xfrm>
          <a:prstGeom prst="rect">
            <a:avLst/>
          </a:prstGeom>
          <a:noFill/>
          <a:ln>
            <a:noFill/>
          </a:ln>
        </p:spPr>
      </p:pic>
      <p:sp>
        <p:nvSpPr>
          <p:cNvPr id="417" name="Google Shape;417;p23"/>
          <p:cNvSpPr txBox="1"/>
          <p:nvPr>
            <p:ph type="title"/>
          </p:nvPr>
        </p:nvSpPr>
        <p:spPr>
          <a:xfrm>
            <a:off x="628650" y="1065850"/>
            <a:ext cx="2731500" cy="47262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C000"/>
              </a:buClr>
              <a:buSzPts val="4800"/>
              <a:buFont typeface="Calibri"/>
              <a:buNone/>
            </a:pPr>
            <a:r>
              <a:rPr b="1" lang="en-US" sz="4800">
                <a:solidFill>
                  <a:srgbClr val="FFC000"/>
                </a:solidFill>
              </a:rPr>
              <a:t>Minimize Student Loan Debt</a:t>
            </a:r>
            <a:endParaRPr/>
          </a:p>
        </p:txBody>
      </p:sp>
      <p:cxnSp>
        <p:nvCxnSpPr>
          <p:cNvPr id="418" name="Google Shape;418;p23"/>
          <p:cNvCxnSpPr/>
          <p:nvPr/>
        </p:nvCxnSpPr>
        <p:spPr>
          <a:xfrm>
            <a:off x="3490029" y="2286000"/>
            <a:ext cx="0" cy="2286000"/>
          </a:xfrm>
          <a:prstGeom prst="straightConnector1">
            <a:avLst/>
          </a:prstGeom>
          <a:noFill/>
          <a:ln cap="flat" cmpd="sng" w="15875">
            <a:solidFill>
              <a:srgbClr val="FFFFFF"/>
            </a:solidFill>
            <a:prstDash val="solid"/>
            <a:miter lim="800000"/>
            <a:headEnd len="sm" w="sm" type="none"/>
            <a:tailEnd len="sm" w="sm" type="none"/>
          </a:ln>
        </p:spPr>
      </p:cxnSp>
      <p:sp>
        <p:nvSpPr>
          <p:cNvPr id="419" name="Google Shape;419;p23"/>
          <p:cNvSpPr txBox="1"/>
          <p:nvPr/>
        </p:nvSpPr>
        <p:spPr>
          <a:xfrm>
            <a:off x="3906887" y="1917875"/>
            <a:ext cx="4932314" cy="4381501"/>
          </a:xfrm>
          <a:prstGeom prst="rect">
            <a:avLst/>
          </a:prstGeom>
          <a:noFill/>
          <a:ln>
            <a:noFill/>
          </a:ln>
        </p:spPr>
        <p:txBody>
          <a:bodyPr anchorCtr="0" anchor="ctr" bIns="45700" lIns="91425" spcFirstLastPara="1" rIns="91425" wrap="square" tIns="45700">
            <a:normAutofit fontScale="70000" lnSpcReduction="20000"/>
          </a:bodyPr>
          <a:lstStyle/>
          <a:p>
            <a:pPr indent="0" lvl="0" marL="0" marR="0" rtl="0" algn="l">
              <a:lnSpc>
                <a:spcPct val="90000"/>
              </a:lnSpc>
              <a:spcBef>
                <a:spcPts val="0"/>
              </a:spcBef>
              <a:spcAft>
                <a:spcPts val="0"/>
              </a:spcAft>
              <a:buClr>
                <a:srgbClr val="000000"/>
              </a:buClr>
              <a:buSzPct val="100000"/>
              <a:buFont typeface="Arial"/>
              <a:buNone/>
            </a:pPr>
            <a:r>
              <a:rPr b="0" i="0" lang="en-US" sz="4000" u="none" cap="none" strike="noStrike">
                <a:solidFill>
                  <a:srgbClr val="FFFFFF"/>
                </a:solidFill>
                <a:latin typeface="Calibri"/>
                <a:ea typeface="Calibri"/>
                <a:cs typeface="Calibri"/>
                <a:sym typeface="Calibri"/>
              </a:rPr>
              <a:t>Exhaust all other sources of funding and financial aid for college before turning to loans. Carefully consider how much is too much to borrow.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ct val="1000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90000"/>
              </a:lnSpc>
              <a:spcBef>
                <a:spcPts val="600"/>
              </a:spcBef>
              <a:spcAft>
                <a:spcPts val="0"/>
              </a:spcAft>
              <a:buClr>
                <a:srgbClr val="000000"/>
              </a:buClr>
              <a:buSzPct val="100000"/>
              <a:buFont typeface="Arial"/>
              <a:buNone/>
            </a:pPr>
            <a:r>
              <a:t/>
            </a:r>
            <a:endParaRPr b="0" i="1" sz="2400" u="none" cap="none" strike="noStrike">
              <a:solidFill>
                <a:srgbClr val="FFFFFF"/>
              </a:solidFill>
              <a:latin typeface="Calibri"/>
              <a:ea typeface="Calibri"/>
              <a:cs typeface="Calibri"/>
              <a:sym typeface="Calibri"/>
            </a:endParaRPr>
          </a:p>
          <a:p>
            <a:pPr indent="0" lvl="0" marL="0" marR="0" rtl="0" algn="l">
              <a:lnSpc>
                <a:spcPct val="90000"/>
              </a:lnSpc>
              <a:spcBef>
                <a:spcPts val="600"/>
              </a:spcBef>
              <a:spcAft>
                <a:spcPts val="0"/>
              </a:spcAft>
              <a:buClr>
                <a:srgbClr val="000000"/>
              </a:buClr>
              <a:buSzPct val="100000"/>
              <a:buFont typeface="Arial"/>
              <a:buNone/>
            </a:pPr>
            <a:r>
              <a:rPr b="0" i="1" lang="en-US" sz="2400" u="none" cap="none" strike="noStrike">
                <a:solidFill>
                  <a:srgbClr val="FFFFFF"/>
                </a:solidFill>
                <a:latin typeface="Calibri"/>
                <a:ea typeface="Calibri"/>
                <a:cs typeface="Calibri"/>
                <a:sym typeface="Calibri"/>
              </a:rPr>
              <a:t>According to NerdWallet (January 2023)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ct val="100000"/>
              <a:buFont typeface="Arial"/>
              <a:buNone/>
            </a:pPr>
            <a:r>
              <a:rPr b="0" i="0" lang="en-US" sz="2400" u="none" cap="none" strike="noStrike">
                <a:solidFill>
                  <a:schemeClr val="lt1"/>
                </a:solidFill>
                <a:latin typeface="Arial"/>
                <a:ea typeface="Arial"/>
                <a:cs typeface="Arial"/>
                <a:sym typeface="Arial"/>
              </a:rPr>
              <a:t>The average loan debt for a bachelor’s degree among the class of 2020 was $28,400, according to the most recent data available from </a:t>
            </a:r>
            <a:r>
              <a:rPr b="0" i="0" lang="en-US" sz="2400" u="sng" cap="none" strike="noStrike">
                <a:solidFill>
                  <a:schemeClr val="lt1"/>
                </a:solidFill>
                <a:latin typeface="Arial"/>
                <a:ea typeface="Arial"/>
                <a:cs typeface="Arial"/>
                <a:sym typeface="Arial"/>
                <a:hlinkClick r:id="rId4">
                  <a:extLst>
                    <a:ext uri="{A12FA001-AC4F-418D-AE19-62706E023703}">
                      <ahyp:hlinkClr val="tx"/>
                    </a:ext>
                  </a:extLst>
                </a:hlinkClick>
              </a:rPr>
              <a:t>College Board</a:t>
            </a:r>
            <a:r>
              <a:rPr b="0" i="0" lang="en-US" sz="2400" u="none" cap="none" strike="noStrike">
                <a:solidFill>
                  <a:schemeClr val="l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rPr b="0" i="0" lang="en-US" sz="2400" u="none" cap="none" strike="noStrike">
                <a:solidFill>
                  <a:schemeClr val="lt1"/>
                </a:solidFill>
                <a:latin typeface="Arial"/>
                <a:ea typeface="Arial"/>
                <a:cs typeface="Arial"/>
                <a:sym typeface="Arial"/>
              </a:rPr>
              <a:t>Loans are necessary for a majority of undergraduate students: About 55% of the class of 2020 graduated with student debt, College Board found.</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ct val="1000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90000"/>
              </a:lnSpc>
              <a:spcBef>
                <a:spcPts val="600"/>
              </a:spcBef>
              <a:spcAft>
                <a:spcPts val="0"/>
              </a:spcAft>
              <a:buClr>
                <a:srgbClr val="000000"/>
              </a:buClr>
              <a:buSzPct val="100000"/>
              <a:buFont typeface="Arial"/>
              <a:buNone/>
            </a:pPr>
            <a:r>
              <a:t/>
            </a:r>
            <a:endParaRPr b="0" i="0" sz="2400" u="none" cap="none" strike="noStrike">
              <a:solidFill>
                <a:srgbClr val="FFFFFF"/>
              </a:solidFill>
              <a:latin typeface="Calibri"/>
              <a:ea typeface="Calibri"/>
              <a:cs typeface="Calibri"/>
              <a:sym typeface="Calibri"/>
            </a:endParaRPr>
          </a:p>
          <a:p>
            <a:pPr indent="62230" lvl="0" marL="0" marR="0" rtl="0" algn="l">
              <a:lnSpc>
                <a:spcPct val="90000"/>
              </a:lnSpc>
              <a:spcBef>
                <a:spcPts val="600"/>
              </a:spcBef>
              <a:spcAft>
                <a:spcPts val="0"/>
              </a:spcAft>
              <a:buClr>
                <a:schemeClr val="lt1"/>
              </a:buClr>
              <a:buSzPct val="100000"/>
              <a:buFont typeface="Arial"/>
              <a:buNone/>
            </a:pPr>
            <a:r>
              <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flip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3" name="Shape 423"/>
        <p:cNvGrpSpPr/>
        <p:nvPr/>
      </p:nvGrpSpPr>
      <p:grpSpPr>
        <a:xfrm>
          <a:off x="0" y="0"/>
          <a:ext cx="0" cy="0"/>
          <a:chOff x="0" y="0"/>
          <a:chExt cx="0" cy="0"/>
        </a:xfrm>
      </p:grpSpPr>
      <p:sp>
        <p:nvSpPr>
          <p:cNvPr id="424" name="Google Shape;424;p24"/>
          <p:cNvSpPr txBox="1"/>
          <p:nvPr/>
        </p:nvSpPr>
        <p:spPr>
          <a:xfrm>
            <a:off x="672353" y="-152400"/>
            <a:ext cx="3657600" cy="29546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002060"/>
                </a:solidFill>
                <a:latin typeface="Roboto"/>
                <a:ea typeface="Roboto"/>
                <a:cs typeface="Roboto"/>
                <a:sym typeface="Roboto"/>
              </a:rPr>
            </a:br>
            <a:r>
              <a:rPr b="1" i="0" lang="en-US" sz="3600" u="none" cap="none" strike="noStrike">
                <a:solidFill>
                  <a:srgbClr val="002060"/>
                </a:solidFill>
                <a:latin typeface="Roboto"/>
                <a:ea typeface="Roboto"/>
                <a:cs typeface="Roboto"/>
                <a:sym typeface="Roboto"/>
              </a:rPr>
              <a:t>10 Ways to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Roboto"/>
                <a:ea typeface="Roboto"/>
                <a:cs typeface="Roboto"/>
                <a:sym typeface="Roboto"/>
              </a:rPr>
              <a:t>Minimize Student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Roboto"/>
                <a:ea typeface="Roboto"/>
                <a:cs typeface="Roboto"/>
                <a:sym typeface="Roboto"/>
              </a:rPr>
              <a:t>Loan Debt</a:t>
            </a:r>
            <a:br>
              <a:rPr b="0" i="0" lang="en-US" sz="1000" u="none" cap="none" strike="noStrike">
                <a:solidFill>
                  <a:srgbClr val="002060"/>
                </a:solidFill>
                <a:latin typeface="Roboto"/>
                <a:ea typeface="Roboto"/>
                <a:cs typeface="Roboto"/>
                <a:sym typeface="Roboto"/>
              </a:rPr>
            </a:br>
            <a:br>
              <a:rPr b="0" i="0" lang="en-US" sz="1000" u="none" cap="none" strike="noStrike">
                <a:solidFill>
                  <a:schemeClr val="dk1"/>
                </a:solidFill>
                <a:latin typeface="Roboto"/>
                <a:ea typeface="Roboto"/>
                <a:cs typeface="Roboto"/>
                <a:sym typeface="Roboto"/>
              </a:rPr>
            </a:br>
            <a:endParaRPr b="0" i="0" sz="1200" u="none" cap="none" strike="noStrike">
              <a:solidFill>
                <a:schemeClr val="dk1"/>
              </a:solidFill>
              <a:latin typeface="Calibri"/>
              <a:ea typeface="Calibri"/>
              <a:cs typeface="Calibri"/>
              <a:sym typeface="Calibri"/>
            </a:endParaRPr>
          </a:p>
        </p:txBody>
      </p:sp>
      <p:pic>
        <p:nvPicPr>
          <p:cNvPr descr="I have $131,000 in loans. How can I get out of student loan debt faster? -  MarketWatch" id="425" name="Google Shape;425;p24"/>
          <p:cNvPicPr preferRelativeResize="0"/>
          <p:nvPr/>
        </p:nvPicPr>
        <p:blipFill rotWithShape="1">
          <a:blip r:embed="rId3">
            <a:alphaModFix amt="40000"/>
          </a:blip>
          <a:srcRect b="0" l="3270" r="8060" t="0"/>
          <a:stretch/>
        </p:blipFill>
        <p:spPr>
          <a:xfrm flipH="1">
            <a:off x="-5257783" y="8229600"/>
            <a:ext cx="3962383" cy="2971790"/>
          </a:xfrm>
          <a:prstGeom prst="rect">
            <a:avLst/>
          </a:prstGeom>
          <a:noFill/>
          <a:ln>
            <a:noFill/>
          </a:ln>
        </p:spPr>
      </p:pic>
      <p:pic>
        <p:nvPicPr>
          <p:cNvPr descr="I have $131,000 in loans. How can I get out of student loan debt faster? -  MarketWatch" id="426" name="Google Shape;426;p24"/>
          <p:cNvPicPr preferRelativeResize="0"/>
          <p:nvPr/>
        </p:nvPicPr>
        <p:blipFill rotWithShape="1">
          <a:blip r:embed="rId3">
            <a:alphaModFix/>
          </a:blip>
          <a:srcRect b="0" l="0" r="0" t="0"/>
          <a:stretch/>
        </p:blipFill>
        <p:spPr>
          <a:xfrm>
            <a:off x="559394" y="2482610"/>
            <a:ext cx="2590800" cy="3953469"/>
          </a:xfrm>
          <a:prstGeom prst="rect">
            <a:avLst/>
          </a:prstGeom>
          <a:noFill/>
          <a:ln>
            <a:noFill/>
          </a:ln>
        </p:spPr>
      </p:pic>
      <p:sp>
        <p:nvSpPr>
          <p:cNvPr id="427" name="Google Shape;427;p24"/>
          <p:cNvSpPr txBox="1"/>
          <p:nvPr/>
        </p:nvSpPr>
        <p:spPr>
          <a:xfrm>
            <a:off x="3859306" y="581716"/>
            <a:ext cx="5257800" cy="5859425"/>
          </a:xfrm>
          <a:prstGeom prst="rect">
            <a:avLst/>
          </a:prstGeom>
          <a:noFill/>
          <a:ln>
            <a:noFill/>
          </a:ln>
        </p:spPr>
        <p:txBody>
          <a:bodyPr anchorCtr="0" anchor="t" bIns="45700" lIns="91425" spcFirstLastPara="1" rIns="91425" wrap="square" tIns="45700">
            <a:spAutoFit/>
          </a:bodyPr>
          <a:lstStyle/>
          <a:p>
            <a:pPr indent="-342900" lvl="0" marL="342900" marR="0" rtl="0" algn="l">
              <a:lnSpc>
                <a:spcPct val="80000"/>
              </a:lnSpc>
              <a:spcBef>
                <a:spcPts val="0"/>
              </a:spcBef>
              <a:spcAft>
                <a:spcPts val="0"/>
              </a:spcAft>
              <a:buClr>
                <a:srgbClr val="000000"/>
              </a:buClr>
              <a:buSzPts val="1800"/>
              <a:buFont typeface="Calibri"/>
              <a:buAutoNum type="arabicPeriod"/>
            </a:pPr>
            <a:r>
              <a:rPr b="1" i="0" lang="en-US" sz="1800" u="none" cap="none" strike="noStrike">
                <a:solidFill>
                  <a:srgbClr val="000000"/>
                </a:solidFill>
                <a:latin typeface="Calibri"/>
                <a:ea typeface="Calibri"/>
                <a:cs typeface="Calibri"/>
                <a:sym typeface="Calibri"/>
              </a:rPr>
              <a:t>Enroll at a community college.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800"/>
              <a:buFont typeface="Arial"/>
              <a:buNone/>
            </a:pPr>
            <a:br>
              <a:rPr b="0" i="0" lang="en-US" sz="1800" u="none" cap="none" strike="noStrike">
                <a:solidFill>
                  <a:srgbClr val="000000"/>
                </a:solidFill>
                <a:latin typeface="Calibri"/>
                <a:ea typeface="Calibri"/>
                <a:cs typeface="Calibri"/>
                <a:sym typeface="Calibri"/>
              </a:rPr>
            </a:br>
            <a:r>
              <a:rPr b="1" i="0" lang="en-US" sz="1800" u="none" cap="none" strike="noStrike">
                <a:solidFill>
                  <a:srgbClr val="000000"/>
                </a:solidFill>
                <a:latin typeface="Calibri"/>
                <a:ea typeface="Calibri"/>
                <a:cs typeface="Calibri"/>
                <a:sym typeface="Calibri"/>
              </a:rPr>
              <a:t>2. </a:t>
            </a:r>
            <a:r>
              <a:rPr b="1" i="0" lang="en-US" sz="1800" u="none" cap="none" strike="noStrike">
                <a:solidFill>
                  <a:schemeClr val="dk1"/>
                </a:solidFill>
                <a:latin typeface="Calibri"/>
                <a:ea typeface="Calibri"/>
                <a:cs typeface="Calibri"/>
                <a:sym typeface="Calibri"/>
              </a:rPr>
              <a:t>Consider attending a no-loan school.</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8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(Examples: </a:t>
            </a:r>
            <a:r>
              <a:rPr b="0" i="0" lang="en-US"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Columbia University</a:t>
            </a:r>
            <a:r>
              <a:rPr b="0" i="0" lang="en-US" sz="1200" u="none" cap="none" strike="noStrike">
                <a:solidFill>
                  <a:schemeClr val="dk1"/>
                </a:solidFill>
                <a:latin typeface="Calibri"/>
                <a:ea typeface="Calibri"/>
                <a:cs typeface="Calibri"/>
                <a:sym typeface="Calibri"/>
              </a:rPr>
              <a:t> and  </a:t>
            </a:r>
            <a:r>
              <a:rPr b="0" i="0" lang="en-US" sz="1200" u="sng" cap="none" strike="noStrike">
                <a:solidFill>
                  <a:schemeClr val="dk1"/>
                </a:solidFill>
                <a:latin typeface="Calibri"/>
                <a:ea typeface="Calibri"/>
                <a:cs typeface="Calibri"/>
                <a:sym typeface="Calibri"/>
                <a:hlinkClick r:id="rId5">
                  <a:extLst>
                    <a:ext uri="{A12FA001-AC4F-418D-AE19-62706E023703}">
                      <ahyp:hlinkClr val="tx"/>
                    </a:ext>
                  </a:extLst>
                </a:hlinkClick>
              </a:rPr>
              <a:t>University of Chicago</a:t>
            </a:r>
            <a:r>
              <a:rPr b="0" i="0" lang="en-US" sz="12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200"/>
              <a:buFont typeface="Arial"/>
              <a:buNone/>
            </a:pPr>
            <a:br>
              <a:rPr b="0" i="0" lang="en-US" sz="12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3. Estimate College costs.  Use a Net Price Calculator.</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800"/>
              <a:buFont typeface="Arial"/>
              <a:buNone/>
            </a:pPr>
            <a:br>
              <a:rPr b="1"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4. Maximize other funding sources.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8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Grants, scholarships and college savings plans  </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600"/>
              <a:buFont typeface="Arial"/>
              <a:buNone/>
            </a:pPr>
            <a:br>
              <a:rPr b="0" i="0" lang="en-US" sz="16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5. Start a side hustle or get a part-time job.</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6. Limit living expenses.</a:t>
            </a:r>
            <a:r>
              <a:rPr b="0" i="0" lang="en-US" sz="1600" u="none" cap="none" strike="noStrike">
                <a:solidFill>
                  <a:schemeClr val="dk1"/>
                </a:solidFill>
                <a:latin typeface="Calibri"/>
                <a:ea typeface="Calibri"/>
                <a:cs typeface="Calibri"/>
                <a:sym typeface="Calibri"/>
              </a:rPr>
              <a:t>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8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Be frugal with housing, meals and entertainment expenses.</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200"/>
              <a:buFont typeface="Arial"/>
              <a:buNone/>
            </a:pPr>
            <a:br>
              <a:rPr b="0" i="0" lang="en-US" sz="12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7. Borrow only the amount needed. </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    Decline any excess loans</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8.  Understand the payments</a:t>
            </a:r>
            <a:r>
              <a:rPr b="1" i="0" lang="en-US" sz="1600" u="none" cap="none" strike="noStrike">
                <a:solidFill>
                  <a:schemeClr val="dk1"/>
                </a:solidFill>
                <a:latin typeface="Calibri"/>
                <a:ea typeface="Calibri"/>
                <a:cs typeface="Calibri"/>
                <a:sym typeface="Calibri"/>
              </a:rPr>
              <a:t>.</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The U.S. Department of Education's </a:t>
            </a:r>
            <a:r>
              <a:rPr b="0" i="0" lang="en-US" sz="1200" u="sng" cap="none" strike="noStrike">
                <a:solidFill>
                  <a:schemeClr val="dk1"/>
                </a:solidFill>
                <a:latin typeface="Calibri"/>
                <a:ea typeface="Calibri"/>
                <a:cs typeface="Calibri"/>
                <a:sym typeface="Calibri"/>
                <a:hlinkClick r:id="rId6">
                  <a:extLst>
                    <a:ext uri="{A12FA001-AC4F-418D-AE19-62706E023703}">
                      <ahyp:hlinkClr val="tx"/>
                    </a:ext>
                  </a:extLst>
                </a:hlinkClick>
              </a:rPr>
              <a:t>repayment calculator</a:t>
            </a:r>
            <a:r>
              <a:rPr b="0" i="0" lang="en-US" sz="1200" u="none" cap="none" strike="noStrike">
                <a:solidFill>
                  <a:schemeClr val="dk1"/>
                </a:solidFill>
                <a:latin typeface="Calibri"/>
                <a:ea typeface="Calibri"/>
                <a:cs typeface="Calibri"/>
                <a:sym typeface="Calibri"/>
              </a:rPr>
              <a:t> gives an                       </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       estimate of monthly federal payments.</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228600" lvl="0" marL="228600" marR="0" rtl="0" algn="l">
              <a:lnSpc>
                <a:spcPct val="8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9. Know your salary expectations.</a:t>
            </a:r>
            <a:br>
              <a:rPr b="0" i="0" lang="en-US" sz="16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Once students have a sense of their estimated payments, they should also estimate their earnings after graduation to determine what's affordable. </a:t>
            </a:r>
            <a:r>
              <a:rPr b="0" i="1" lang="en-US" sz="1200" u="sng" cap="none" strike="noStrike">
                <a:solidFill>
                  <a:schemeClr val="dk1"/>
                </a:solidFill>
                <a:latin typeface="Calibri"/>
                <a:ea typeface="Calibri"/>
                <a:cs typeface="Calibri"/>
                <a:sym typeface="Calibri"/>
              </a:rPr>
              <a:t>Students should aim to owe less than their potential starting salary to reduce their financial burden later.</a:t>
            </a:r>
            <a:endParaRPr b="0" i="0" sz="1400" u="none" cap="none" strike="noStrike">
              <a:solidFill>
                <a:srgbClr val="000000"/>
              </a:solidFill>
              <a:latin typeface="Arial"/>
              <a:ea typeface="Arial"/>
              <a:cs typeface="Arial"/>
              <a:sym typeface="Arial"/>
            </a:endParaRPr>
          </a:p>
          <a:p>
            <a:pPr indent="-228600" lvl="0" marL="228600" marR="0" rtl="0" algn="l">
              <a:lnSpc>
                <a:spcPct val="80000"/>
              </a:lnSpc>
              <a:spcBef>
                <a:spcPts val="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228600" lvl="0" marL="228600" marR="0" rtl="0" algn="l">
              <a:lnSpc>
                <a:spcPct val="8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10. Evaluate student loan options. </a:t>
            </a:r>
            <a:endParaRPr b="0" i="0" sz="1200" u="none" cap="none" strike="noStrike">
              <a:solidFill>
                <a:schemeClr val="dk1"/>
              </a:solidFill>
              <a:latin typeface="Times New Roman"/>
              <a:ea typeface="Times New Roman"/>
              <a:cs typeface="Times New Roman"/>
              <a:sym typeface="Times New Roman"/>
            </a:endParaRPr>
          </a:p>
          <a:p>
            <a:pPr indent="-228600" lvl="0" marL="228600" marR="0" rtl="0" algn="l">
              <a:lnSpc>
                <a:spcPct val="8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Consider federal loans  before going </a:t>
            </a:r>
            <a:r>
              <a:rPr b="0" i="0" lang="en-US" sz="1200" u="none" cap="none" strike="noStrike">
                <a:solidFill>
                  <a:srgbClr val="000000"/>
                </a:solidFill>
                <a:latin typeface="Calibri"/>
                <a:ea typeface="Calibri"/>
                <a:cs typeface="Calibri"/>
                <a:sym typeface="Calibri"/>
              </a:rPr>
              <a:t>to private.</a:t>
            </a:r>
            <a:endParaRPr b="0" i="0" sz="1200" u="none" cap="none" strike="noStrike">
              <a:solidFill>
                <a:schemeClr val="dk1"/>
              </a:solidFill>
              <a:latin typeface="Times New Roman"/>
              <a:ea typeface="Times New Roman"/>
              <a:cs typeface="Times New Roman"/>
              <a:sym typeface="Times New Roman"/>
            </a:endParaRPr>
          </a:p>
        </p:txBody>
      </p:sp>
      <p:sp>
        <p:nvSpPr>
          <p:cNvPr id="428" name="Google Shape;428;p24"/>
          <p:cNvSpPr/>
          <p:nvPr/>
        </p:nvSpPr>
        <p:spPr>
          <a:xfrm flipH="1">
            <a:off x="3581399" y="329602"/>
            <a:ext cx="45719" cy="61722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9" name="Google Shape;429;p24"/>
          <p:cNvSpPr txBox="1"/>
          <p:nvPr/>
        </p:nvSpPr>
        <p:spPr>
          <a:xfrm>
            <a:off x="1295400" y="6567525"/>
            <a:ext cx="72009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https://www.usnews.com/education/best-colleges/paying-for-college/slideshows/10-steps-to-minimize-student-loan-debt</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4" name="Shape 434"/>
        <p:cNvGrpSpPr/>
        <p:nvPr/>
      </p:nvGrpSpPr>
      <p:grpSpPr>
        <a:xfrm>
          <a:off x="0" y="0"/>
          <a:ext cx="0" cy="0"/>
          <a:chOff x="0" y="0"/>
          <a:chExt cx="0" cy="0"/>
        </a:xfrm>
      </p:grpSpPr>
      <p:sp>
        <p:nvSpPr>
          <p:cNvPr id="435" name="Google Shape;435;p27"/>
          <p:cNvSpPr/>
          <p:nvPr/>
        </p:nvSpPr>
        <p:spPr>
          <a:xfrm>
            <a:off x="0" y="0"/>
            <a:ext cx="4791096"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6" name="Google Shape;436;p27"/>
          <p:cNvSpPr txBox="1"/>
          <p:nvPr>
            <p:ph type="title"/>
          </p:nvPr>
        </p:nvSpPr>
        <p:spPr>
          <a:xfrm>
            <a:off x="489562" y="657498"/>
            <a:ext cx="3604638" cy="36445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700"/>
              <a:buFont typeface="Constantia"/>
              <a:buNone/>
            </a:pPr>
            <a:r>
              <a:rPr b="1" i="1" lang="en-US" sz="4700">
                <a:solidFill>
                  <a:schemeClr val="lt1"/>
                </a:solidFill>
                <a:latin typeface="Constantia"/>
                <a:ea typeface="Constantia"/>
                <a:cs typeface="Constantia"/>
                <a:sym typeface="Constantia"/>
              </a:rPr>
              <a:t>HOW MUCH MONEY DO I NEED?</a:t>
            </a:r>
            <a:endParaRPr/>
          </a:p>
        </p:txBody>
      </p:sp>
      <p:pic>
        <p:nvPicPr>
          <p:cNvPr descr="A picture containing light, clock&#10;&#10;Description automatically generated" id="437" name="Google Shape;437;p27"/>
          <p:cNvPicPr preferRelativeResize="0"/>
          <p:nvPr/>
        </p:nvPicPr>
        <p:blipFill rotWithShape="1">
          <a:blip r:embed="rId3">
            <a:alphaModFix/>
          </a:blip>
          <a:srcRect b="0" l="0" r="0" t="0"/>
          <a:stretch/>
        </p:blipFill>
        <p:spPr>
          <a:xfrm>
            <a:off x="4267200" y="142602"/>
            <a:ext cx="4227686" cy="6572795"/>
          </a:xfrm>
          <a:prstGeom prst="rect">
            <a:avLst/>
          </a:prstGeom>
          <a:noFill/>
          <a:ln>
            <a:noFill/>
          </a:ln>
        </p:spPr>
      </p:pic>
      <p:sp>
        <p:nvSpPr>
          <p:cNvPr id="438" name="Google Shape;438;p27"/>
          <p:cNvSpPr txBox="1"/>
          <p:nvPr/>
        </p:nvSpPr>
        <p:spPr>
          <a:xfrm>
            <a:off x="-4916" y="5353490"/>
            <a:ext cx="3891116" cy="138499"/>
          </a:xfrm>
          <a:prstGeom prst="rect">
            <a:avLst/>
          </a:prstGeom>
          <a:solidFill>
            <a:srgbClr val="FF33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
              <a:buFont typeface="Arial"/>
              <a:buNone/>
            </a:pPr>
            <a:r>
              <a:rPr b="0" i="0" lang="en-US" sz="300" u="none" cap="none" strike="noStrike">
                <a:solidFill>
                  <a:schemeClr val="dk1"/>
                </a:solidFill>
                <a:latin typeface="Calibri"/>
                <a:ea typeface="Calibri"/>
                <a:cs typeface="Calibri"/>
                <a:sym typeface="Calibri"/>
              </a:rPr>
              <a:t>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3" name="Shape 443"/>
        <p:cNvGrpSpPr/>
        <p:nvPr/>
      </p:nvGrpSpPr>
      <p:grpSpPr>
        <a:xfrm>
          <a:off x="0" y="0"/>
          <a:ext cx="0" cy="0"/>
          <a:chOff x="0" y="0"/>
          <a:chExt cx="0" cy="0"/>
        </a:xfrm>
      </p:grpSpPr>
      <p:graphicFrame>
        <p:nvGraphicFramePr>
          <p:cNvPr id="444" name="Google Shape;444;p28"/>
          <p:cNvGraphicFramePr/>
          <p:nvPr/>
        </p:nvGraphicFramePr>
        <p:xfrm>
          <a:off x="1850459" y="1940381"/>
          <a:ext cx="3000000" cy="3000000"/>
        </p:xfrm>
        <a:graphic>
          <a:graphicData uri="http://schemas.openxmlformats.org/drawingml/2006/table">
            <a:tbl>
              <a:tblPr>
                <a:noFill/>
                <a:tableStyleId>{ACB52BF7-B753-48D1-9D85-197828ABAD03}</a:tableStyleId>
              </a:tblPr>
              <a:tblGrid>
                <a:gridCol w="3739275"/>
                <a:gridCol w="2394825"/>
              </a:tblGrid>
              <a:tr h="226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 </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Resident/In-state</a:t>
                      </a:r>
                      <a:endParaRPr b="0" i="0" sz="1800" u="none" cap="none" strike="noStrike">
                        <a:solidFill>
                          <a:srgbClr val="000000"/>
                        </a:solidFill>
                        <a:latin typeface="Calibri"/>
                        <a:ea typeface="Calibri"/>
                        <a:cs typeface="Calibri"/>
                        <a:sym typeface="Calibri"/>
                      </a:endParaRPr>
                    </a:p>
                  </a:txBody>
                  <a:tcPr marT="9525" marB="0" marR="9525" marL="9525" anchor="b"/>
                </a:tc>
              </a:tr>
              <a:tr h="226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NC State University </a:t>
                      </a:r>
                      <a:endParaRPr b="0" i="0" sz="18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26,814.00</a:t>
                      </a:r>
                      <a:endParaRPr b="0" i="0" sz="1800" u="none" cap="none" strike="noStrike">
                        <a:solidFill>
                          <a:srgbClr val="000000"/>
                        </a:solidFill>
                        <a:latin typeface="Arial"/>
                        <a:ea typeface="Arial"/>
                        <a:cs typeface="Arial"/>
                        <a:sym typeface="Arial"/>
                      </a:endParaRPr>
                    </a:p>
                  </a:txBody>
                  <a:tcPr marT="9525" marB="0" marR="9525" marL="171450" anchor="ctr"/>
                </a:tc>
              </a:tr>
              <a:tr h="226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UNC-Chapel Hill </a:t>
                      </a:r>
                      <a:endParaRPr b="0" i="0" sz="18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26,118.00</a:t>
                      </a:r>
                      <a:endParaRPr b="0" i="0" sz="1800" u="none" cap="none" strike="noStrike">
                        <a:solidFill>
                          <a:srgbClr val="000000"/>
                        </a:solidFill>
                        <a:latin typeface="Arial"/>
                        <a:ea typeface="Arial"/>
                        <a:cs typeface="Arial"/>
                        <a:sym typeface="Arial"/>
                      </a:endParaRPr>
                    </a:p>
                  </a:txBody>
                  <a:tcPr marT="9525" marB="0" marR="9525" marL="171450" anchor="ctr"/>
                </a:tc>
              </a:tr>
              <a:tr h="226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East Carolina University </a:t>
                      </a:r>
                      <a:endParaRPr b="0" i="0" sz="18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24,486.00</a:t>
                      </a:r>
                      <a:endParaRPr b="0" i="0" sz="1800" u="none" cap="none" strike="noStrike">
                        <a:solidFill>
                          <a:srgbClr val="000000"/>
                        </a:solidFill>
                        <a:latin typeface="Arial"/>
                        <a:ea typeface="Arial"/>
                        <a:cs typeface="Arial"/>
                        <a:sym typeface="Arial"/>
                      </a:endParaRPr>
                    </a:p>
                  </a:txBody>
                  <a:tcPr marT="9525" marB="0" marR="9525" marL="171450" anchor="ctr"/>
                </a:tc>
              </a:tr>
              <a:tr h="226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NC A &amp; T State University</a:t>
                      </a:r>
                      <a:endParaRPr b="0" i="0" sz="18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26,624.00</a:t>
                      </a:r>
                      <a:endParaRPr b="0" i="0" sz="1800" u="none" cap="none" strike="noStrike">
                        <a:solidFill>
                          <a:srgbClr val="000000"/>
                        </a:solidFill>
                        <a:latin typeface="Arial"/>
                        <a:ea typeface="Arial"/>
                        <a:cs typeface="Arial"/>
                        <a:sym typeface="Arial"/>
                      </a:endParaRPr>
                    </a:p>
                  </a:txBody>
                  <a:tcPr marT="9525" marB="0" marR="9525" marL="171450" anchor="ctr"/>
                </a:tc>
              </a:tr>
              <a:tr h="226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UNC Charlotte</a:t>
                      </a:r>
                      <a:endParaRPr b="0" i="0" sz="18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23,716.00</a:t>
                      </a:r>
                      <a:endParaRPr b="0" i="0" sz="1800" u="none" cap="none" strike="noStrike">
                        <a:solidFill>
                          <a:srgbClr val="000000"/>
                        </a:solidFill>
                        <a:latin typeface="Arial"/>
                        <a:ea typeface="Arial"/>
                        <a:cs typeface="Arial"/>
                        <a:sym typeface="Arial"/>
                      </a:endParaRPr>
                    </a:p>
                  </a:txBody>
                  <a:tcPr marT="9525" marB="0" marR="9525" marL="171450" anchor="ctr"/>
                </a:tc>
              </a:tr>
              <a:tr h="226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UNC Greensboro</a:t>
                      </a:r>
                      <a:endParaRPr b="0" i="0" sz="18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23,200.00</a:t>
                      </a:r>
                      <a:endParaRPr b="0" i="0" sz="1800" u="none" cap="none" strike="noStrike">
                        <a:solidFill>
                          <a:srgbClr val="000000"/>
                        </a:solidFill>
                        <a:latin typeface="Arial"/>
                        <a:ea typeface="Arial"/>
                        <a:cs typeface="Arial"/>
                        <a:sym typeface="Arial"/>
                      </a:endParaRPr>
                    </a:p>
                  </a:txBody>
                  <a:tcPr marT="9525" marB="0" marR="9525" marL="171450" anchor="ctr"/>
                </a:tc>
              </a:tr>
              <a:tr h="226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UNC Wilmington</a:t>
                      </a:r>
                      <a:endParaRPr b="0" i="0" sz="18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27,030.00</a:t>
                      </a:r>
                      <a:endParaRPr b="0" i="0" sz="1800" u="none" cap="none" strike="noStrike">
                        <a:solidFill>
                          <a:srgbClr val="000000"/>
                        </a:solidFill>
                        <a:latin typeface="Arial"/>
                        <a:ea typeface="Arial"/>
                        <a:cs typeface="Arial"/>
                        <a:sym typeface="Arial"/>
                      </a:endParaRPr>
                    </a:p>
                  </a:txBody>
                  <a:tcPr marT="9525" marB="0" marR="9525" marL="171450" anchor="ctr"/>
                </a:tc>
              </a:tr>
              <a:tr h="226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Appalachian State University</a:t>
                      </a:r>
                      <a:endParaRPr b="0" i="0" sz="18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24,024.00</a:t>
                      </a:r>
                      <a:endParaRPr b="0" i="0" sz="1800" u="none" cap="none" strike="noStrike">
                        <a:solidFill>
                          <a:srgbClr val="000000"/>
                        </a:solidFill>
                        <a:latin typeface="Arial"/>
                        <a:ea typeface="Arial"/>
                        <a:cs typeface="Arial"/>
                        <a:sym typeface="Arial"/>
                      </a:endParaRPr>
                    </a:p>
                  </a:txBody>
                  <a:tcPr marT="9525" marB="0" marR="9525" marL="171450" anchor="ctr"/>
                </a:tc>
              </a:tr>
              <a:tr h="226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Fayetteville State University</a:t>
                      </a:r>
                      <a:endParaRPr b="0" i="0" sz="18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17,521.00</a:t>
                      </a:r>
                      <a:endParaRPr b="0" i="0" sz="1800" u="none" cap="none" strike="noStrike">
                        <a:solidFill>
                          <a:srgbClr val="000000"/>
                        </a:solidFill>
                        <a:latin typeface="Arial"/>
                        <a:ea typeface="Arial"/>
                        <a:cs typeface="Arial"/>
                        <a:sym typeface="Arial"/>
                      </a:endParaRPr>
                    </a:p>
                  </a:txBody>
                  <a:tcPr marT="9525" marB="0" marR="9525" marL="171450" anchor="ctr"/>
                </a:tc>
              </a:tr>
              <a:tr h="226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NC Central University </a:t>
                      </a:r>
                      <a:endParaRPr b="0" i="0" sz="18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25,160.00</a:t>
                      </a:r>
                      <a:endParaRPr b="0" i="0" sz="1800" u="none" cap="none" strike="noStrike">
                        <a:solidFill>
                          <a:srgbClr val="000000"/>
                        </a:solidFill>
                        <a:latin typeface="Arial"/>
                        <a:ea typeface="Arial"/>
                        <a:cs typeface="Arial"/>
                        <a:sym typeface="Arial"/>
                      </a:endParaRPr>
                    </a:p>
                  </a:txBody>
                  <a:tcPr marT="9525" marB="0" marR="9525" marL="171450" anchor="ctr"/>
                </a:tc>
              </a:tr>
              <a:tr h="226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UNC Pembroke</a:t>
                      </a:r>
                      <a:endParaRPr b="0" i="0" sz="18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18,862.00</a:t>
                      </a:r>
                      <a:endParaRPr b="0" i="0" sz="1800" u="none" cap="none" strike="noStrike">
                        <a:solidFill>
                          <a:srgbClr val="000000"/>
                        </a:solidFill>
                        <a:latin typeface="Arial"/>
                        <a:ea typeface="Arial"/>
                        <a:cs typeface="Arial"/>
                        <a:sym typeface="Arial"/>
                      </a:endParaRPr>
                    </a:p>
                  </a:txBody>
                  <a:tcPr marT="9525" marB="0" marR="9525" marL="171450" anchor="ctr"/>
                </a:tc>
              </a:tr>
              <a:tr h="226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Western Carolina University</a:t>
                      </a:r>
                      <a:endParaRPr b="0" i="0" sz="18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19,018.00</a:t>
                      </a:r>
                      <a:endParaRPr b="0" i="0" sz="1800" u="none" cap="none" strike="noStrike">
                        <a:solidFill>
                          <a:srgbClr val="000000"/>
                        </a:solidFill>
                        <a:latin typeface="Arial"/>
                        <a:ea typeface="Arial"/>
                        <a:cs typeface="Arial"/>
                        <a:sym typeface="Arial"/>
                      </a:endParaRPr>
                    </a:p>
                  </a:txBody>
                  <a:tcPr marT="9525" marB="0" marR="9525" marL="171450" anchor="ctr"/>
                </a:tc>
              </a:tr>
              <a:tr h="226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Winston-Salem State University </a:t>
                      </a:r>
                      <a:endParaRPr b="0" i="0" sz="18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22,603.00</a:t>
                      </a:r>
                      <a:endParaRPr b="0" i="0" sz="1800" u="none" cap="none" strike="noStrike">
                        <a:solidFill>
                          <a:srgbClr val="000000"/>
                        </a:solidFill>
                        <a:latin typeface="Arial"/>
                        <a:ea typeface="Arial"/>
                        <a:cs typeface="Arial"/>
                        <a:sym typeface="Arial"/>
                      </a:endParaRPr>
                    </a:p>
                  </a:txBody>
                  <a:tcPr marT="9525" marB="0" marR="9525" marL="171450" anchor="ctr"/>
                </a:tc>
              </a:tr>
              <a:tr h="226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UNC Asheville  </a:t>
                      </a:r>
                      <a:endParaRPr b="0" i="0" sz="18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24,856.00</a:t>
                      </a:r>
                      <a:endParaRPr b="0" i="0" sz="1800" u="none" cap="none" strike="noStrike">
                        <a:solidFill>
                          <a:srgbClr val="000000"/>
                        </a:solidFill>
                        <a:latin typeface="Arial"/>
                        <a:ea typeface="Arial"/>
                        <a:cs typeface="Arial"/>
                        <a:sym typeface="Arial"/>
                      </a:endParaRPr>
                    </a:p>
                  </a:txBody>
                  <a:tcPr marT="9525" marB="0" marR="9525" marL="171450" anchor="ctr"/>
                </a:tc>
              </a:tr>
              <a:tr h="226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Elizabeth City State University  </a:t>
                      </a:r>
                      <a:endParaRPr b="0" i="0" sz="18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14,425.00</a:t>
                      </a:r>
                      <a:endParaRPr b="0" i="0" sz="1800" u="none" cap="none" strike="noStrike">
                        <a:solidFill>
                          <a:srgbClr val="000000"/>
                        </a:solidFill>
                        <a:latin typeface="Arial"/>
                        <a:ea typeface="Arial"/>
                        <a:cs typeface="Arial"/>
                        <a:sym typeface="Arial"/>
                      </a:endParaRPr>
                    </a:p>
                  </a:txBody>
                  <a:tcPr marT="9525" marB="0" marR="9525" marL="171450" anchor="ctr"/>
                </a:tc>
              </a:tr>
            </a:tbl>
          </a:graphicData>
        </a:graphic>
      </p:graphicFrame>
      <p:sp>
        <p:nvSpPr>
          <p:cNvPr id="445" name="Google Shape;445;p28"/>
          <p:cNvSpPr txBox="1"/>
          <p:nvPr/>
        </p:nvSpPr>
        <p:spPr>
          <a:xfrm>
            <a:off x="1219983" y="966593"/>
            <a:ext cx="6779190" cy="75405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2023-2024 Cost of Attendance NC Resident</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Tuition, Books and Supplies, Housing, Meals, Other Expenses and Fees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Actual cost varies by student selections</a:t>
            </a:r>
            <a:endParaRPr b="0" i="0" sz="900" u="none" cap="none" strike="noStrike">
              <a:solidFill>
                <a:srgbClr val="000000"/>
              </a:solidFill>
              <a:latin typeface="Arial"/>
              <a:ea typeface="Arial"/>
              <a:cs typeface="Arial"/>
              <a:sym typeface="Arial"/>
            </a:endParaRPr>
          </a:p>
        </p:txBody>
      </p:sp>
      <p:pic>
        <p:nvPicPr>
          <p:cNvPr id="446" name="Google Shape;446;p28"/>
          <p:cNvPicPr preferRelativeResize="0"/>
          <p:nvPr/>
        </p:nvPicPr>
        <p:blipFill rotWithShape="1">
          <a:blip r:embed="rId3">
            <a:alphaModFix/>
          </a:blip>
          <a:srcRect b="49891" l="-3333" r="1665" t="21092"/>
          <a:stretch/>
        </p:blipFill>
        <p:spPr>
          <a:xfrm>
            <a:off x="-381000" y="-18789"/>
            <a:ext cx="9296400" cy="9906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1" name="Shape 451"/>
        <p:cNvGrpSpPr/>
        <p:nvPr/>
      </p:nvGrpSpPr>
      <p:grpSpPr>
        <a:xfrm>
          <a:off x="0" y="0"/>
          <a:ext cx="0" cy="0"/>
          <a:chOff x="0" y="0"/>
          <a:chExt cx="0" cy="0"/>
        </a:xfrm>
      </p:grpSpPr>
      <p:pic>
        <p:nvPicPr>
          <p:cNvPr descr="A picture containing drawing&#10;&#10;Description automatically generated" id="452" name="Google Shape;452;p29"/>
          <p:cNvPicPr preferRelativeResize="0"/>
          <p:nvPr/>
        </p:nvPicPr>
        <p:blipFill rotWithShape="1">
          <a:blip r:embed="rId3">
            <a:alphaModFix/>
          </a:blip>
          <a:srcRect b="0" l="0" r="0" t="0"/>
          <a:stretch/>
        </p:blipFill>
        <p:spPr>
          <a:xfrm>
            <a:off x="5638800" y="152400"/>
            <a:ext cx="1676400" cy="1257300"/>
          </a:xfrm>
          <a:prstGeom prst="rect">
            <a:avLst/>
          </a:prstGeom>
          <a:noFill/>
          <a:ln>
            <a:noFill/>
          </a:ln>
        </p:spPr>
      </p:pic>
      <p:graphicFrame>
        <p:nvGraphicFramePr>
          <p:cNvPr id="453" name="Google Shape;453;p29"/>
          <p:cNvGraphicFramePr/>
          <p:nvPr/>
        </p:nvGraphicFramePr>
        <p:xfrm>
          <a:off x="762000" y="1295400"/>
          <a:ext cx="3000000" cy="3000000"/>
        </p:xfrm>
        <a:graphic>
          <a:graphicData uri="http://schemas.openxmlformats.org/drawingml/2006/table">
            <a:tbl>
              <a:tblPr>
                <a:noFill/>
                <a:tableStyleId>{ACB52BF7-B753-48D1-9D85-197828ABAD03}</a:tableStyleId>
              </a:tblPr>
              <a:tblGrid>
                <a:gridCol w="2514600"/>
                <a:gridCol w="1981200"/>
                <a:gridCol w="1219200"/>
                <a:gridCol w="2152150"/>
              </a:tblGrid>
              <a:tr h="1867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solidFill>
                            <a:schemeClr val="dk1"/>
                          </a:solidFill>
                        </a:rPr>
                        <a:t>NC Private Colleges and Universities </a:t>
                      </a:r>
                      <a:endParaRPr b="0" i="0" sz="20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Tuition</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Books</a:t>
                      </a:r>
                      <a:endParaRPr b="0" i="0" sz="14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Housing On Campus</a:t>
                      </a:r>
                      <a:endParaRPr b="0" i="0" sz="1400" u="none" cap="none" strike="noStrike">
                        <a:solidFill>
                          <a:srgbClr val="000000"/>
                        </a:solidFill>
                        <a:latin typeface="Calibri"/>
                        <a:ea typeface="Calibri"/>
                        <a:cs typeface="Calibri"/>
                        <a:sym typeface="Calibri"/>
                      </a:endParaRPr>
                    </a:p>
                  </a:txBody>
                  <a:tcPr marT="9525" marB="0" marR="9525" marL="9525" anchor="b"/>
                </a:tc>
              </a:tr>
              <a:tr h="306875">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dk1"/>
                          </a:solidFill>
                          <a:hlinkClick r:id="rId4">
                            <a:extLst>
                              <a:ext uri="{A12FA001-AC4F-418D-AE19-62706E023703}">
                                <ahyp:hlinkClr val="tx"/>
                              </a:ext>
                            </a:extLst>
                          </a:hlinkClick>
                        </a:rPr>
                        <a:t>Brevard College</a:t>
                      </a:r>
                      <a:r>
                        <a:rPr lang="en-US" sz="1400" u="sng" cap="none" strike="noStrike">
                          <a:solidFill>
                            <a:schemeClr val="dk1"/>
                          </a:solidFill>
                        </a:rPr>
                        <a:t> </a:t>
                      </a:r>
                      <a:endParaRPr b="0" i="0" sz="1400" u="sng" cap="none" strike="noStrike">
                        <a:solidFill>
                          <a:schemeClr val="dk1"/>
                        </a:solidFill>
                        <a:latin typeface="Calibri"/>
                        <a:ea typeface="Calibri"/>
                        <a:cs typeface="Calibri"/>
                        <a:sym typeface="Calibri"/>
                      </a:endParaRPr>
                    </a:p>
                  </a:txBody>
                  <a:tcPr marT="9525" marB="0" marR="9525" marL="857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$30,250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$1,000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$13,400 </a:t>
                      </a:r>
                      <a:endParaRPr b="0" i="0" sz="1400" u="none" cap="none" strike="noStrike">
                        <a:solidFill>
                          <a:srgbClr val="222222"/>
                        </a:solidFill>
                        <a:latin typeface="Roboto"/>
                        <a:ea typeface="Roboto"/>
                        <a:cs typeface="Roboto"/>
                        <a:sym typeface="Roboto"/>
                      </a:endParaRPr>
                    </a:p>
                  </a:txBody>
                  <a:tcPr marT="9525" marB="0" marR="9525" marL="9525" anchor="ctr"/>
                </a:tc>
              </a:tr>
              <a:tr h="306875">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dk1"/>
                          </a:solidFill>
                          <a:hlinkClick r:id="rId5">
                            <a:extLst>
                              <a:ext uri="{A12FA001-AC4F-418D-AE19-62706E023703}">
                                <ahyp:hlinkClr val="tx"/>
                              </a:ext>
                            </a:extLst>
                          </a:hlinkClick>
                        </a:rPr>
                        <a:t>Campbell University</a:t>
                      </a:r>
                      <a:r>
                        <a:rPr lang="en-US" sz="1400" u="sng" cap="none" strike="noStrike">
                          <a:solidFill>
                            <a:schemeClr val="dk1"/>
                          </a:solidFill>
                        </a:rPr>
                        <a:t> </a:t>
                      </a:r>
                      <a:endParaRPr b="0" i="0" sz="1400" u="sng" cap="none" strike="noStrike">
                        <a:solidFill>
                          <a:schemeClr val="dk1"/>
                        </a:solidFill>
                        <a:latin typeface="Calibri"/>
                        <a:ea typeface="Calibri"/>
                        <a:cs typeface="Calibri"/>
                        <a:sym typeface="Calibri"/>
                      </a:endParaRPr>
                    </a:p>
                  </a:txBody>
                  <a:tcPr marT="9525" marB="0" marR="9525" marL="857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$38,160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$900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$19,740 </a:t>
                      </a:r>
                      <a:endParaRPr b="0" i="0" sz="1400" u="none" cap="none" strike="noStrike">
                        <a:solidFill>
                          <a:srgbClr val="222222"/>
                        </a:solidFill>
                        <a:latin typeface="Roboto"/>
                        <a:ea typeface="Roboto"/>
                        <a:cs typeface="Roboto"/>
                        <a:sym typeface="Roboto"/>
                      </a:endParaRPr>
                    </a:p>
                  </a:txBody>
                  <a:tcPr marT="9525" marB="0" marR="9525" marL="9525" anchor="ctr"/>
                </a:tc>
              </a:tr>
              <a:tr h="306875">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dk1"/>
                          </a:solidFill>
                          <a:hlinkClick r:id="rId6">
                            <a:extLst>
                              <a:ext uri="{A12FA001-AC4F-418D-AE19-62706E023703}">
                                <ahyp:hlinkClr val="tx"/>
                              </a:ext>
                            </a:extLst>
                          </a:hlinkClick>
                        </a:rPr>
                        <a:t>Chowan University</a:t>
                      </a:r>
                      <a:r>
                        <a:rPr lang="en-US" sz="1400" u="sng" cap="none" strike="noStrike">
                          <a:solidFill>
                            <a:schemeClr val="dk1"/>
                          </a:solidFill>
                        </a:rPr>
                        <a:t> </a:t>
                      </a:r>
                      <a:endParaRPr b="0" i="0" sz="1400" u="sng" cap="none" strike="noStrike">
                        <a:solidFill>
                          <a:schemeClr val="dk1"/>
                        </a:solidFill>
                        <a:latin typeface="Calibri"/>
                        <a:ea typeface="Calibri"/>
                        <a:cs typeface="Calibri"/>
                        <a:sym typeface="Calibri"/>
                      </a:endParaRPr>
                    </a:p>
                  </a:txBody>
                  <a:tcPr marT="9525" marB="0" marR="9525" marL="857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$25,880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$1,000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$11,290 </a:t>
                      </a:r>
                      <a:endParaRPr b="0" i="0" sz="1400" u="none" cap="none" strike="noStrike">
                        <a:solidFill>
                          <a:srgbClr val="222222"/>
                        </a:solidFill>
                        <a:latin typeface="Roboto"/>
                        <a:ea typeface="Roboto"/>
                        <a:cs typeface="Roboto"/>
                        <a:sym typeface="Roboto"/>
                      </a:endParaRPr>
                    </a:p>
                  </a:txBody>
                  <a:tcPr marT="9525" marB="0" marR="9525" marL="9525" anchor="ctr"/>
                </a:tc>
              </a:tr>
              <a:tr h="306875">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dk1"/>
                          </a:solidFill>
                          <a:hlinkClick r:id="rId7">
                            <a:extLst>
                              <a:ext uri="{A12FA001-AC4F-418D-AE19-62706E023703}">
                                <ahyp:hlinkClr val="tx"/>
                              </a:ext>
                            </a:extLst>
                          </a:hlinkClick>
                        </a:rPr>
                        <a:t>Davidson College</a:t>
                      </a:r>
                      <a:r>
                        <a:rPr lang="en-US" sz="1400" u="sng" cap="none" strike="noStrike">
                          <a:solidFill>
                            <a:schemeClr val="dk1"/>
                          </a:solidFill>
                        </a:rPr>
                        <a:t> </a:t>
                      </a:r>
                      <a:endParaRPr b="0" i="0" sz="1400" u="sng" cap="none" strike="noStrike">
                        <a:solidFill>
                          <a:schemeClr val="dk1"/>
                        </a:solidFill>
                        <a:latin typeface="Calibri"/>
                        <a:ea typeface="Calibri"/>
                        <a:cs typeface="Calibri"/>
                        <a:sym typeface="Calibri"/>
                      </a:endParaRPr>
                    </a:p>
                  </a:txBody>
                  <a:tcPr marT="9525" marB="0" marR="9525" marL="857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$55,200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$1,000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$17,000 </a:t>
                      </a:r>
                      <a:endParaRPr b="0" i="0" sz="1400" u="none" cap="none" strike="noStrike">
                        <a:solidFill>
                          <a:srgbClr val="222222"/>
                        </a:solidFill>
                        <a:latin typeface="Roboto"/>
                        <a:ea typeface="Roboto"/>
                        <a:cs typeface="Roboto"/>
                        <a:sym typeface="Roboto"/>
                      </a:endParaRPr>
                    </a:p>
                  </a:txBody>
                  <a:tcPr marT="9525" marB="0" marR="9525" marL="9525" anchor="ctr"/>
                </a:tc>
              </a:tr>
              <a:tr h="306875">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dk1"/>
                          </a:solidFill>
                          <a:hlinkClick r:id="rId8">
                            <a:extLst>
                              <a:ext uri="{A12FA001-AC4F-418D-AE19-62706E023703}">
                                <ahyp:hlinkClr val="tx"/>
                              </a:ext>
                            </a:extLst>
                          </a:hlinkClick>
                        </a:rPr>
                        <a:t>Duke University</a:t>
                      </a:r>
                      <a:r>
                        <a:rPr lang="en-US" sz="1400" u="sng" cap="none" strike="noStrike">
                          <a:solidFill>
                            <a:schemeClr val="dk1"/>
                          </a:solidFill>
                        </a:rPr>
                        <a:t> </a:t>
                      </a:r>
                      <a:endParaRPr b="0" i="0" sz="1400" u="sng" cap="none" strike="noStrike">
                        <a:solidFill>
                          <a:schemeClr val="dk1"/>
                        </a:solidFill>
                        <a:latin typeface="Calibri"/>
                        <a:ea typeface="Calibri"/>
                        <a:cs typeface="Calibri"/>
                        <a:sym typeface="Calibri"/>
                      </a:endParaRPr>
                    </a:p>
                  </a:txBody>
                  <a:tcPr marT="9525" marB="0" marR="9525" marL="857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$63,500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$1,434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$18,182 </a:t>
                      </a:r>
                      <a:endParaRPr b="0" i="0" sz="1400" u="none" cap="none" strike="noStrike">
                        <a:solidFill>
                          <a:srgbClr val="222222"/>
                        </a:solidFill>
                        <a:latin typeface="Roboto"/>
                        <a:ea typeface="Roboto"/>
                        <a:cs typeface="Roboto"/>
                        <a:sym typeface="Roboto"/>
                      </a:endParaRPr>
                    </a:p>
                  </a:txBody>
                  <a:tcPr marT="9525" marB="0" marR="9525" marL="9525" anchor="ctr"/>
                </a:tc>
              </a:tr>
              <a:tr h="306875">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dk1"/>
                          </a:solidFill>
                          <a:hlinkClick r:id="rId9">
                            <a:extLst>
                              <a:ext uri="{A12FA001-AC4F-418D-AE19-62706E023703}">
                                <ahyp:hlinkClr val="tx"/>
                              </a:ext>
                            </a:extLst>
                          </a:hlinkClick>
                        </a:rPr>
                        <a:t>Elon University</a:t>
                      </a:r>
                      <a:r>
                        <a:rPr lang="en-US" sz="1400" u="sng" cap="none" strike="noStrike">
                          <a:solidFill>
                            <a:schemeClr val="dk1"/>
                          </a:solidFill>
                        </a:rPr>
                        <a:t> </a:t>
                      </a:r>
                      <a:endParaRPr b="0" i="0" sz="1400" u="sng" cap="none" strike="noStrike">
                        <a:solidFill>
                          <a:schemeClr val="dk1"/>
                        </a:solidFill>
                        <a:latin typeface="Calibri"/>
                        <a:ea typeface="Calibri"/>
                        <a:cs typeface="Calibri"/>
                        <a:sym typeface="Calibri"/>
                      </a:endParaRPr>
                    </a:p>
                  </a:txBody>
                  <a:tcPr marT="9525" marB="0" marR="9525" marL="857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$38,725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$900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$16,022 </a:t>
                      </a:r>
                      <a:endParaRPr b="0" i="0" sz="1400" u="none" cap="none" strike="noStrike">
                        <a:solidFill>
                          <a:srgbClr val="222222"/>
                        </a:solidFill>
                        <a:latin typeface="Roboto"/>
                        <a:ea typeface="Roboto"/>
                        <a:cs typeface="Roboto"/>
                        <a:sym typeface="Roboto"/>
                      </a:endParaRPr>
                    </a:p>
                  </a:txBody>
                  <a:tcPr marT="9525" marB="0" marR="9525" marL="9525" anchor="ctr"/>
                </a:tc>
              </a:tr>
              <a:tr h="306875">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dk1"/>
                          </a:solidFill>
                          <a:hlinkClick r:id="rId10">
                            <a:extLst>
                              <a:ext uri="{A12FA001-AC4F-418D-AE19-62706E023703}">
                                <ahyp:hlinkClr val="tx"/>
                              </a:ext>
                            </a:extLst>
                          </a:hlinkClick>
                        </a:rPr>
                        <a:t>Greensboro College</a:t>
                      </a:r>
                      <a:r>
                        <a:rPr lang="en-US" sz="1400" u="sng" cap="none" strike="noStrike">
                          <a:solidFill>
                            <a:schemeClr val="dk1"/>
                          </a:solidFill>
                        </a:rPr>
                        <a:t> </a:t>
                      </a:r>
                      <a:endParaRPr b="0" i="0" sz="1400" u="sng" cap="none" strike="noStrike">
                        <a:solidFill>
                          <a:schemeClr val="dk1"/>
                        </a:solidFill>
                        <a:latin typeface="Calibri"/>
                        <a:ea typeface="Calibri"/>
                        <a:cs typeface="Calibri"/>
                        <a:sym typeface="Calibri"/>
                      </a:endParaRPr>
                    </a:p>
                  </a:txBody>
                  <a:tcPr marT="9525" marB="0" marR="9525" marL="857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$18,960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$1,400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$12,624 </a:t>
                      </a:r>
                      <a:endParaRPr b="0" i="0" sz="1400" u="none" cap="none" strike="noStrike">
                        <a:solidFill>
                          <a:srgbClr val="222222"/>
                        </a:solidFill>
                        <a:latin typeface="Roboto"/>
                        <a:ea typeface="Roboto"/>
                        <a:cs typeface="Roboto"/>
                        <a:sym typeface="Roboto"/>
                      </a:endParaRPr>
                    </a:p>
                  </a:txBody>
                  <a:tcPr marT="9525" marB="0" marR="9525" marL="9525" anchor="ctr"/>
                </a:tc>
              </a:tr>
              <a:tr h="306875">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dk1"/>
                          </a:solidFill>
                          <a:hlinkClick r:id="rId11">
                            <a:extLst>
                              <a:ext uri="{A12FA001-AC4F-418D-AE19-62706E023703}">
                                <ahyp:hlinkClr val="tx"/>
                              </a:ext>
                            </a:extLst>
                          </a:hlinkClick>
                        </a:rPr>
                        <a:t>Johnson C Smith University</a:t>
                      </a:r>
                      <a:r>
                        <a:rPr lang="en-US" sz="1400" u="sng" cap="none" strike="noStrike">
                          <a:solidFill>
                            <a:schemeClr val="dk1"/>
                          </a:solidFill>
                        </a:rPr>
                        <a:t> </a:t>
                      </a:r>
                      <a:endParaRPr b="0" i="0" sz="1400" u="sng" cap="none" strike="noStrike">
                        <a:solidFill>
                          <a:schemeClr val="dk1"/>
                        </a:solidFill>
                        <a:latin typeface="Calibri"/>
                        <a:ea typeface="Calibri"/>
                        <a:cs typeface="Calibri"/>
                        <a:sym typeface="Calibri"/>
                      </a:endParaRPr>
                    </a:p>
                  </a:txBody>
                  <a:tcPr marT="9525" marB="0" marR="9525" marL="857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$18,944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$1,600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$12,900 </a:t>
                      </a:r>
                      <a:endParaRPr b="0" i="0" sz="1400" u="none" cap="none" strike="noStrike">
                        <a:solidFill>
                          <a:srgbClr val="222222"/>
                        </a:solidFill>
                        <a:latin typeface="Roboto"/>
                        <a:ea typeface="Roboto"/>
                        <a:cs typeface="Roboto"/>
                        <a:sym typeface="Roboto"/>
                      </a:endParaRPr>
                    </a:p>
                  </a:txBody>
                  <a:tcPr marT="9525" marB="0" marR="9525" marL="9525" anchor="ctr"/>
                </a:tc>
              </a:tr>
              <a:tr h="306875">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dk1"/>
                          </a:solidFill>
                          <a:hlinkClick r:id="rId12">
                            <a:extLst>
                              <a:ext uri="{A12FA001-AC4F-418D-AE19-62706E023703}">
                                <ahyp:hlinkClr val="tx"/>
                              </a:ext>
                            </a:extLst>
                          </a:hlinkClick>
                        </a:rPr>
                        <a:t>Lenoir-Rhyne University</a:t>
                      </a:r>
                      <a:r>
                        <a:rPr lang="en-US" sz="1400" u="sng" cap="none" strike="noStrike">
                          <a:solidFill>
                            <a:schemeClr val="dk1"/>
                          </a:solidFill>
                        </a:rPr>
                        <a:t> </a:t>
                      </a:r>
                      <a:endParaRPr b="0" i="0" sz="1400" u="sng" cap="none" strike="noStrike">
                        <a:solidFill>
                          <a:schemeClr val="dk1"/>
                        </a:solidFill>
                        <a:latin typeface="Calibri"/>
                        <a:ea typeface="Calibri"/>
                        <a:cs typeface="Calibri"/>
                        <a:sym typeface="Calibri"/>
                      </a:endParaRPr>
                    </a:p>
                  </a:txBody>
                  <a:tcPr marT="9525" marB="0" marR="9525" marL="857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$41,500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$1,360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$16,050 </a:t>
                      </a:r>
                      <a:endParaRPr b="0" i="0" sz="1400" u="none" cap="none" strike="noStrike">
                        <a:solidFill>
                          <a:srgbClr val="222222"/>
                        </a:solidFill>
                        <a:latin typeface="Roboto"/>
                        <a:ea typeface="Roboto"/>
                        <a:cs typeface="Roboto"/>
                        <a:sym typeface="Roboto"/>
                      </a:endParaRPr>
                    </a:p>
                  </a:txBody>
                  <a:tcPr marT="9525" marB="0" marR="9525" marL="9525" anchor="ctr"/>
                </a:tc>
              </a:tr>
              <a:tr h="306875">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dk1"/>
                          </a:solidFill>
                          <a:hlinkClick r:id="rId13">
                            <a:extLst>
                              <a:ext uri="{A12FA001-AC4F-418D-AE19-62706E023703}">
                                <ahyp:hlinkClr val="tx"/>
                              </a:ext>
                            </a:extLst>
                          </a:hlinkClick>
                        </a:rPr>
                        <a:t>Meredith College</a:t>
                      </a:r>
                      <a:r>
                        <a:rPr lang="en-US" sz="1400" u="sng" cap="none" strike="noStrike">
                          <a:solidFill>
                            <a:schemeClr val="dk1"/>
                          </a:solidFill>
                        </a:rPr>
                        <a:t> </a:t>
                      </a:r>
                      <a:endParaRPr b="0" i="0" sz="1400" u="sng" cap="none" strike="noStrike">
                        <a:solidFill>
                          <a:schemeClr val="dk1"/>
                        </a:solidFill>
                        <a:latin typeface="Calibri"/>
                        <a:ea typeface="Calibri"/>
                        <a:cs typeface="Calibri"/>
                        <a:sym typeface="Calibri"/>
                      </a:endParaRPr>
                    </a:p>
                  </a:txBody>
                  <a:tcPr marT="9525" marB="0" marR="9525" marL="857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$41,224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$850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$13,960 </a:t>
                      </a:r>
                      <a:endParaRPr b="0" i="0" sz="1400" u="none" cap="none" strike="noStrike">
                        <a:solidFill>
                          <a:srgbClr val="222222"/>
                        </a:solidFill>
                        <a:latin typeface="Roboto"/>
                        <a:ea typeface="Roboto"/>
                        <a:cs typeface="Roboto"/>
                        <a:sym typeface="Roboto"/>
                      </a:endParaRPr>
                    </a:p>
                  </a:txBody>
                  <a:tcPr marT="9525" marB="0" marR="9525" marL="9525" anchor="ctr"/>
                </a:tc>
              </a:tr>
              <a:tr h="306875">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dk1"/>
                          </a:solidFill>
                          <a:hlinkClick r:id="rId14">
                            <a:extLst>
                              <a:ext uri="{A12FA001-AC4F-418D-AE19-62706E023703}">
                                <ahyp:hlinkClr val="tx"/>
                              </a:ext>
                            </a:extLst>
                          </a:hlinkClick>
                        </a:rPr>
                        <a:t>Methodist University</a:t>
                      </a:r>
                      <a:r>
                        <a:rPr lang="en-US" sz="1400" u="sng" cap="none" strike="noStrike">
                          <a:solidFill>
                            <a:schemeClr val="dk1"/>
                          </a:solidFill>
                        </a:rPr>
                        <a:t> </a:t>
                      </a:r>
                      <a:endParaRPr b="0" i="0" sz="1400" u="sng" cap="none" strike="noStrike">
                        <a:solidFill>
                          <a:schemeClr val="dk1"/>
                        </a:solidFill>
                        <a:latin typeface="Calibri"/>
                        <a:ea typeface="Calibri"/>
                        <a:cs typeface="Calibri"/>
                        <a:sym typeface="Calibri"/>
                      </a:endParaRPr>
                    </a:p>
                  </a:txBody>
                  <a:tcPr marT="9525" marB="0" marR="9525" marL="857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$36,960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$1,400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$17,578 </a:t>
                      </a:r>
                      <a:endParaRPr b="0" i="0" sz="1400" u="none" cap="none" strike="noStrike">
                        <a:solidFill>
                          <a:srgbClr val="222222"/>
                        </a:solidFill>
                        <a:latin typeface="Roboto"/>
                        <a:ea typeface="Roboto"/>
                        <a:cs typeface="Roboto"/>
                        <a:sym typeface="Roboto"/>
                      </a:endParaRPr>
                    </a:p>
                  </a:txBody>
                  <a:tcPr marT="9525" marB="0" marR="9525" marL="9525" anchor="ctr"/>
                </a:tc>
              </a:tr>
              <a:tr h="306875">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dk1"/>
                          </a:solidFill>
                          <a:hlinkClick r:id="rId15">
                            <a:extLst>
                              <a:ext uri="{A12FA001-AC4F-418D-AE19-62706E023703}">
                                <ahyp:hlinkClr val="tx"/>
                              </a:ext>
                            </a:extLst>
                          </a:hlinkClick>
                        </a:rPr>
                        <a:t>Saint Augustine's University</a:t>
                      </a:r>
                      <a:r>
                        <a:rPr lang="en-US" sz="1400" u="sng" cap="none" strike="noStrike">
                          <a:solidFill>
                            <a:schemeClr val="dk1"/>
                          </a:solidFill>
                        </a:rPr>
                        <a:t> </a:t>
                      </a:r>
                      <a:endParaRPr b="0" i="0" sz="1400" u="sng" cap="none" strike="noStrike">
                        <a:solidFill>
                          <a:schemeClr val="dk1"/>
                        </a:solidFill>
                        <a:latin typeface="Calibri"/>
                        <a:ea typeface="Calibri"/>
                        <a:cs typeface="Calibri"/>
                        <a:sym typeface="Calibri"/>
                      </a:endParaRPr>
                    </a:p>
                  </a:txBody>
                  <a:tcPr marT="9525" marB="0" marR="9525" marL="857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$16,896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$1,000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$14,222 </a:t>
                      </a:r>
                      <a:endParaRPr b="0" i="0" sz="1400" u="none" cap="none" strike="noStrike">
                        <a:solidFill>
                          <a:srgbClr val="222222"/>
                        </a:solidFill>
                        <a:latin typeface="Roboto"/>
                        <a:ea typeface="Roboto"/>
                        <a:cs typeface="Roboto"/>
                        <a:sym typeface="Roboto"/>
                      </a:endParaRPr>
                    </a:p>
                  </a:txBody>
                  <a:tcPr marT="9525" marB="0" marR="9525" marL="9525" anchor="ctr"/>
                </a:tc>
              </a:tr>
              <a:tr h="306875">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dk1"/>
                          </a:solidFill>
                          <a:hlinkClick r:id="rId16">
                            <a:extLst>
                              <a:ext uri="{A12FA001-AC4F-418D-AE19-62706E023703}">
                                <ahyp:hlinkClr val="tx"/>
                              </a:ext>
                            </a:extLst>
                          </a:hlinkClick>
                        </a:rPr>
                        <a:t>Shaw University</a:t>
                      </a:r>
                      <a:r>
                        <a:rPr lang="en-US" sz="1400" u="sng" cap="none" strike="noStrike">
                          <a:solidFill>
                            <a:schemeClr val="dk1"/>
                          </a:solidFill>
                        </a:rPr>
                        <a:t> </a:t>
                      </a:r>
                      <a:endParaRPr b="0" i="0" sz="1400" u="sng" cap="none" strike="noStrike">
                        <a:solidFill>
                          <a:schemeClr val="dk1"/>
                        </a:solidFill>
                        <a:latin typeface="Calibri"/>
                        <a:ea typeface="Calibri"/>
                        <a:cs typeface="Calibri"/>
                        <a:sym typeface="Calibri"/>
                      </a:endParaRPr>
                    </a:p>
                  </a:txBody>
                  <a:tcPr marT="9525" marB="0" marR="9525" marL="857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$16,480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$1,300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$11,954 </a:t>
                      </a:r>
                      <a:endParaRPr b="0" i="0" sz="1400" u="none" cap="none" strike="noStrike">
                        <a:solidFill>
                          <a:srgbClr val="222222"/>
                        </a:solidFill>
                        <a:latin typeface="Roboto"/>
                        <a:ea typeface="Roboto"/>
                        <a:cs typeface="Roboto"/>
                        <a:sym typeface="Roboto"/>
                      </a:endParaRPr>
                    </a:p>
                  </a:txBody>
                  <a:tcPr marT="9525" marB="0" marR="9525" marL="9525" anchor="ctr"/>
                </a:tc>
              </a:tr>
              <a:tr h="306875">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dk1"/>
                          </a:solidFill>
                          <a:hlinkClick r:id="rId17">
                            <a:extLst>
                              <a:ext uri="{A12FA001-AC4F-418D-AE19-62706E023703}">
                                <ahyp:hlinkClr val="tx"/>
                              </a:ext>
                            </a:extLst>
                          </a:hlinkClick>
                        </a:rPr>
                        <a:t>Wake Forest University</a:t>
                      </a:r>
                      <a:r>
                        <a:rPr lang="en-US" sz="1400" u="sng" cap="none" strike="noStrike">
                          <a:solidFill>
                            <a:schemeClr val="dk1"/>
                          </a:solidFill>
                        </a:rPr>
                        <a:t> </a:t>
                      </a:r>
                      <a:endParaRPr b="0" i="0" sz="1400" u="sng" cap="none" strike="noStrike">
                        <a:solidFill>
                          <a:schemeClr val="dk1"/>
                        </a:solidFill>
                        <a:latin typeface="Calibri"/>
                        <a:ea typeface="Calibri"/>
                        <a:cs typeface="Calibri"/>
                        <a:sym typeface="Calibri"/>
                      </a:endParaRPr>
                    </a:p>
                  </a:txBody>
                  <a:tcPr marT="9525" marB="0" marR="9525" marL="857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$59,770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$1,500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$18,616 </a:t>
                      </a:r>
                      <a:endParaRPr b="0" i="0" sz="1400" u="none" cap="none" strike="noStrike">
                        <a:solidFill>
                          <a:srgbClr val="222222"/>
                        </a:solidFill>
                        <a:latin typeface="Roboto"/>
                        <a:ea typeface="Roboto"/>
                        <a:cs typeface="Roboto"/>
                        <a:sym typeface="Roboto"/>
                      </a:endParaRPr>
                    </a:p>
                  </a:txBody>
                  <a:tcPr marT="9525" marB="0" marR="9525" marL="9525" anchor="ctr"/>
                </a:tc>
              </a:tr>
              <a:tr h="306875">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dk1"/>
                          </a:solidFill>
                          <a:hlinkClick r:id="rId18">
                            <a:extLst>
                              <a:ext uri="{A12FA001-AC4F-418D-AE19-62706E023703}">
                                <ahyp:hlinkClr val="tx"/>
                              </a:ext>
                            </a:extLst>
                          </a:hlinkClick>
                        </a:rPr>
                        <a:t>Warren Wilson College</a:t>
                      </a:r>
                      <a:r>
                        <a:rPr lang="en-US" sz="1400" u="sng" cap="none" strike="noStrike">
                          <a:solidFill>
                            <a:schemeClr val="dk1"/>
                          </a:solidFill>
                        </a:rPr>
                        <a:t> </a:t>
                      </a:r>
                      <a:endParaRPr b="0" i="0" sz="1400" u="sng" cap="none" strike="noStrike">
                        <a:solidFill>
                          <a:schemeClr val="dk1"/>
                        </a:solidFill>
                        <a:latin typeface="Calibri"/>
                        <a:ea typeface="Calibri"/>
                        <a:cs typeface="Calibri"/>
                        <a:sym typeface="Calibri"/>
                      </a:endParaRPr>
                    </a:p>
                  </a:txBody>
                  <a:tcPr marT="9525" marB="0" marR="9525" marL="857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$38,450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$850 </a:t>
                      </a:r>
                      <a:endParaRPr b="0" i="0" sz="1400" u="none" cap="none" strike="noStrike">
                        <a:solidFill>
                          <a:srgbClr val="222222"/>
                        </a:solidFill>
                        <a:latin typeface="Roboto"/>
                        <a:ea typeface="Roboto"/>
                        <a:cs typeface="Roboto"/>
                        <a:sym typeface="Roboto"/>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$14,780 </a:t>
                      </a:r>
                      <a:endParaRPr b="0" i="0" sz="1400" u="none" cap="none" strike="noStrike">
                        <a:solidFill>
                          <a:srgbClr val="222222"/>
                        </a:solidFill>
                        <a:latin typeface="Roboto"/>
                        <a:ea typeface="Roboto"/>
                        <a:cs typeface="Roboto"/>
                        <a:sym typeface="Roboto"/>
                      </a:endParaRPr>
                    </a:p>
                  </a:txBody>
                  <a:tcPr marT="9525" marB="0" marR="9525" marL="9525"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7" name="Shape 457"/>
        <p:cNvGrpSpPr/>
        <p:nvPr/>
      </p:nvGrpSpPr>
      <p:grpSpPr>
        <a:xfrm>
          <a:off x="0" y="0"/>
          <a:ext cx="0" cy="0"/>
          <a:chOff x="0" y="0"/>
          <a:chExt cx="0" cy="0"/>
        </a:xfrm>
      </p:grpSpPr>
      <p:pic>
        <p:nvPicPr>
          <p:cNvPr id="458" name="Google Shape;458;p30"/>
          <p:cNvPicPr preferRelativeResize="0"/>
          <p:nvPr/>
        </p:nvPicPr>
        <p:blipFill rotWithShape="1">
          <a:blip r:embed="rId3">
            <a:alphaModFix/>
          </a:blip>
          <a:srcRect b="0" l="0" r="0" t="0"/>
          <a:stretch/>
        </p:blipFill>
        <p:spPr>
          <a:xfrm>
            <a:off x="958850" y="8207375"/>
            <a:ext cx="236538" cy="206375"/>
          </a:xfrm>
          <a:prstGeom prst="rect">
            <a:avLst/>
          </a:prstGeom>
          <a:noFill/>
          <a:ln>
            <a:noFill/>
          </a:ln>
        </p:spPr>
      </p:pic>
      <p:sp>
        <p:nvSpPr>
          <p:cNvPr id="459" name="Google Shape;459;p30"/>
          <p:cNvSpPr txBox="1"/>
          <p:nvPr/>
        </p:nvSpPr>
        <p:spPr>
          <a:xfrm>
            <a:off x="373095" y="2293419"/>
            <a:ext cx="7988322" cy="126188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2023-2024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FALL AND SPRING Tuition and Fees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$2,846</a:t>
            </a:r>
            <a:endParaRPr b="0" i="0" sz="1400" u="none" cap="none" strike="noStrike">
              <a:solidFill>
                <a:srgbClr val="000000"/>
              </a:solidFill>
              <a:latin typeface="Arial"/>
              <a:ea typeface="Arial"/>
              <a:cs typeface="Arial"/>
              <a:sym typeface="Arial"/>
            </a:endParaRPr>
          </a:p>
        </p:txBody>
      </p:sp>
      <p:cxnSp>
        <p:nvCxnSpPr>
          <p:cNvPr id="460" name="Google Shape;460;p30"/>
          <p:cNvCxnSpPr/>
          <p:nvPr/>
        </p:nvCxnSpPr>
        <p:spPr>
          <a:xfrm>
            <a:off x="1447800" y="3581400"/>
            <a:ext cx="5715000" cy="0"/>
          </a:xfrm>
          <a:prstGeom prst="straightConnector1">
            <a:avLst/>
          </a:prstGeom>
          <a:noFill/>
          <a:ln cap="flat" cmpd="sng" w="53975">
            <a:solidFill>
              <a:schemeClr val="accent1"/>
            </a:solidFill>
            <a:prstDash val="solid"/>
            <a:miter lim="800000"/>
            <a:headEnd len="sm" w="sm" type="none"/>
            <a:tailEnd len="sm" w="sm" type="none"/>
          </a:ln>
        </p:spPr>
      </p:cxnSp>
      <p:sp>
        <p:nvSpPr>
          <p:cNvPr id="461" name="Google Shape;461;p30"/>
          <p:cNvSpPr txBox="1"/>
          <p:nvPr/>
        </p:nvSpPr>
        <p:spPr>
          <a:xfrm>
            <a:off x="1333500" y="5142675"/>
            <a:ext cx="647700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Other estimated costs: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2E75B5"/>
                </a:solidFill>
                <a:latin typeface="Arial"/>
                <a:ea typeface="Arial"/>
                <a:cs typeface="Arial"/>
                <a:sym typeface="Arial"/>
              </a:rPr>
              <a:t>Books  $1,800          Other Fees $336         off Campus Living  $10,000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2E75B5"/>
                </a:solidFill>
                <a:latin typeface="Arial"/>
                <a:ea typeface="Arial"/>
                <a:cs typeface="Arial"/>
                <a:sym typeface="Arial"/>
              </a:rPr>
              <a:t>Other Miscellaneous Expenses throughout the year $4,600</a:t>
            </a:r>
            <a:endParaRPr b="0" i="0" sz="1400" u="none" cap="none" strike="noStrike">
              <a:solidFill>
                <a:srgbClr val="000000"/>
              </a:solidFill>
              <a:latin typeface="Arial"/>
              <a:ea typeface="Arial"/>
              <a:cs typeface="Arial"/>
              <a:sym typeface="Arial"/>
            </a:endParaRPr>
          </a:p>
        </p:txBody>
      </p:sp>
      <p:grpSp>
        <p:nvGrpSpPr>
          <p:cNvPr id="462" name="Google Shape;462;p30"/>
          <p:cNvGrpSpPr/>
          <p:nvPr/>
        </p:nvGrpSpPr>
        <p:grpSpPr>
          <a:xfrm>
            <a:off x="2401194" y="3590920"/>
            <a:ext cx="3706611" cy="819218"/>
            <a:chOff x="751412" y="61715"/>
            <a:chExt cx="3706611" cy="819218"/>
          </a:xfrm>
        </p:grpSpPr>
        <p:sp>
          <p:nvSpPr>
            <p:cNvPr id="463" name="Google Shape;463;p30"/>
            <p:cNvSpPr/>
            <p:nvPr/>
          </p:nvSpPr>
          <p:spPr>
            <a:xfrm>
              <a:off x="976676" y="61715"/>
              <a:ext cx="368613" cy="368613"/>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30"/>
            <p:cNvSpPr/>
            <p:nvPr/>
          </p:nvSpPr>
          <p:spPr>
            <a:xfrm>
              <a:off x="751412" y="553277"/>
              <a:ext cx="819140" cy="3276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30"/>
            <p:cNvSpPr txBox="1"/>
            <p:nvPr/>
          </p:nvSpPr>
          <p:spPr>
            <a:xfrm>
              <a:off x="751412" y="553277"/>
              <a:ext cx="819140" cy="32765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16 Credit Hours Tuition/Full Time</a:t>
              </a:r>
              <a:endParaRPr b="0" i="0" sz="1400" u="none" cap="none" strike="noStrike">
                <a:solidFill>
                  <a:srgbClr val="000000"/>
                </a:solidFill>
                <a:latin typeface="Arial"/>
                <a:ea typeface="Arial"/>
                <a:cs typeface="Arial"/>
                <a:sym typeface="Arial"/>
              </a:endParaRPr>
            </a:p>
          </p:txBody>
        </p:sp>
        <p:sp>
          <p:nvSpPr>
            <p:cNvPr id="466" name="Google Shape;466;p30"/>
            <p:cNvSpPr/>
            <p:nvPr/>
          </p:nvSpPr>
          <p:spPr>
            <a:xfrm>
              <a:off x="1939166" y="61715"/>
              <a:ext cx="368613" cy="368613"/>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30"/>
            <p:cNvSpPr/>
            <p:nvPr/>
          </p:nvSpPr>
          <p:spPr>
            <a:xfrm>
              <a:off x="1713902" y="553277"/>
              <a:ext cx="819140" cy="3276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30"/>
            <p:cNvSpPr txBox="1"/>
            <p:nvPr/>
          </p:nvSpPr>
          <p:spPr>
            <a:xfrm>
              <a:off x="1713902" y="553277"/>
              <a:ext cx="819140" cy="32765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Computer Use/Tech Fee </a:t>
              </a:r>
              <a:endParaRPr b="0" i="0" sz="1400" u="none" cap="none" strike="noStrike">
                <a:solidFill>
                  <a:srgbClr val="000000"/>
                </a:solidFill>
                <a:latin typeface="Arial"/>
                <a:ea typeface="Arial"/>
                <a:cs typeface="Arial"/>
                <a:sym typeface="Arial"/>
              </a:endParaRPr>
            </a:p>
          </p:txBody>
        </p:sp>
        <p:sp>
          <p:nvSpPr>
            <p:cNvPr id="469" name="Google Shape;469;p30"/>
            <p:cNvSpPr/>
            <p:nvPr/>
          </p:nvSpPr>
          <p:spPr>
            <a:xfrm>
              <a:off x="2901656" y="61715"/>
              <a:ext cx="368613" cy="368613"/>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0"/>
            <p:cNvSpPr/>
            <p:nvPr/>
          </p:nvSpPr>
          <p:spPr>
            <a:xfrm>
              <a:off x="2676392" y="553277"/>
              <a:ext cx="819140" cy="3276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30"/>
            <p:cNvSpPr txBox="1"/>
            <p:nvPr/>
          </p:nvSpPr>
          <p:spPr>
            <a:xfrm>
              <a:off x="2676392" y="553277"/>
              <a:ext cx="819140" cy="32765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Student Activity/ Athletics Fee </a:t>
              </a:r>
              <a:endParaRPr b="0" i="0" sz="1400" u="none" cap="none" strike="noStrike">
                <a:solidFill>
                  <a:srgbClr val="000000"/>
                </a:solidFill>
                <a:latin typeface="Arial"/>
                <a:ea typeface="Arial"/>
                <a:cs typeface="Arial"/>
                <a:sym typeface="Arial"/>
              </a:endParaRPr>
            </a:p>
          </p:txBody>
        </p:sp>
        <p:sp>
          <p:nvSpPr>
            <p:cNvPr id="472" name="Google Shape;472;p30"/>
            <p:cNvSpPr/>
            <p:nvPr/>
          </p:nvSpPr>
          <p:spPr>
            <a:xfrm>
              <a:off x="3864146" y="61715"/>
              <a:ext cx="368613" cy="368613"/>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30"/>
            <p:cNvSpPr/>
            <p:nvPr/>
          </p:nvSpPr>
          <p:spPr>
            <a:xfrm>
              <a:off x="3638883" y="553277"/>
              <a:ext cx="819140" cy="3276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30"/>
            <p:cNvSpPr txBox="1"/>
            <p:nvPr/>
          </p:nvSpPr>
          <p:spPr>
            <a:xfrm>
              <a:off x="3638883" y="553277"/>
              <a:ext cx="819140" cy="32765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Campus Access Fee Total </a:t>
              </a:r>
              <a:endParaRPr b="0" i="0" sz="1400" u="none" cap="none" strike="noStrike">
                <a:solidFill>
                  <a:srgbClr val="000000"/>
                </a:solidFill>
                <a:latin typeface="Arial"/>
                <a:ea typeface="Arial"/>
                <a:cs typeface="Arial"/>
                <a:sym typeface="Arial"/>
              </a:endParaRPr>
            </a:p>
          </p:txBody>
        </p:sp>
      </p:grpSp>
      <p:pic>
        <p:nvPicPr>
          <p:cNvPr id="475" name="Google Shape;475;p30"/>
          <p:cNvPicPr preferRelativeResize="0"/>
          <p:nvPr/>
        </p:nvPicPr>
        <p:blipFill rotWithShape="1">
          <a:blip r:embed="rId8">
            <a:alphaModFix/>
          </a:blip>
          <a:srcRect b="0" l="0" r="0" t="0"/>
          <a:stretch/>
        </p:blipFill>
        <p:spPr>
          <a:xfrm>
            <a:off x="1936793" y="322952"/>
            <a:ext cx="4860925" cy="194437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9" name="Shape 479"/>
        <p:cNvGrpSpPr/>
        <p:nvPr/>
      </p:nvGrpSpPr>
      <p:grpSpPr>
        <a:xfrm>
          <a:off x="0" y="0"/>
          <a:ext cx="0" cy="0"/>
          <a:chOff x="0" y="0"/>
          <a:chExt cx="0" cy="0"/>
        </a:xfrm>
      </p:grpSpPr>
      <p:sp>
        <p:nvSpPr>
          <p:cNvPr id="480" name="Google Shape;480;p31"/>
          <p:cNvSpPr/>
          <p:nvPr/>
        </p:nvSpPr>
        <p:spPr>
          <a:xfrm>
            <a:off x="0" y="0"/>
            <a:ext cx="9141711"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1" name="Google Shape;481;p31"/>
          <p:cNvSpPr/>
          <p:nvPr/>
        </p:nvSpPr>
        <p:spPr>
          <a:xfrm>
            <a:off x="0" y="0"/>
            <a:ext cx="9141711"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82" name="Google Shape;482;p31"/>
          <p:cNvGrpSpPr/>
          <p:nvPr/>
        </p:nvGrpSpPr>
        <p:grpSpPr>
          <a:xfrm>
            <a:off x="0" y="12929"/>
            <a:ext cx="9141714" cy="3490956"/>
            <a:chOff x="651279" y="598259"/>
            <a:chExt cx="10889442" cy="5680742"/>
          </a:xfrm>
        </p:grpSpPr>
        <p:sp>
          <p:nvSpPr>
            <p:cNvPr id="483" name="Google Shape;483;p31"/>
            <p:cNvSpPr/>
            <p:nvPr/>
          </p:nvSpPr>
          <p:spPr>
            <a:xfrm>
              <a:off x="651279" y="598259"/>
              <a:ext cx="10889442" cy="56807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4" name="Google Shape;484;p31"/>
            <p:cNvSpPr/>
            <p:nvPr/>
          </p:nvSpPr>
          <p:spPr>
            <a:xfrm>
              <a:off x="651279" y="598259"/>
              <a:ext cx="10889442" cy="5680742"/>
            </a:xfrm>
            <a:prstGeom prst="rect">
              <a:avLst/>
            </a:prstGeom>
            <a:solidFill>
              <a:schemeClr val="accent6">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485" name="Google Shape;485;p31"/>
          <p:cNvPicPr preferRelativeResize="0"/>
          <p:nvPr/>
        </p:nvPicPr>
        <p:blipFill rotWithShape="1">
          <a:blip r:embed="rId3">
            <a:alphaModFix/>
          </a:blip>
          <a:srcRect b="0" l="10619" r="14381" t="0"/>
          <a:stretch/>
        </p:blipFill>
        <p:spPr>
          <a:xfrm>
            <a:off x="3015764" y="533400"/>
            <a:ext cx="5634631" cy="4225973"/>
          </a:xfrm>
          <a:prstGeom prst="rect">
            <a:avLst/>
          </a:prstGeom>
          <a:noFill/>
          <a:ln>
            <a:noFill/>
          </a:ln>
        </p:spPr>
      </p:pic>
      <p:grpSp>
        <p:nvGrpSpPr>
          <p:cNvPr id="486" name="Google Shape;486;p31"/>
          <p:cNvGrpSpPr/>
          <p:nvPr/>
        </p:nvGrpSpPr>
        <p:grpSpPr>
          <a:xfrm>
            <a:off x="1143" y="0"/>
            <a:ext cx="9141717" cy="6858000"/>
            <a:chOff x="0" y="0"/>
            <a:chExt cx="12188952" cy="6858000"/>
          </a:xfrm>
        </p:grpSpPr>
        <p:sp>
          <p:nvSpPr>
            <p:cNvPr id="487" name="Google Shape;487;p31"/>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8" name="Google Shape;488;p31"/>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9" name="Google Shape;489;p31"/>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0" name="Google Shape;490;p31"/>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1" name="Google Shape;491;p31"/>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2" name="Google Shape;492;p31"/>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3" name="Google Shape;493;p31"/>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94" name="Google Shape;494;p31"/>
          <p:cNvSpPr txBox="1"/>
          <p:nvPr/>
        </p:nvSpPr>
        <p:spPr>
          <a:xfrm>
            <a:off x="653950" y="4360950"/>
            <a:ext cx="8109050" cy="265111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dk2"/>
                </a:solidFill>
                <a:latin typeface="Calibri"/>
                <a:ea typeface="Calibri"/>
                <a:cs typeface="Calibri"/>
                <a:sym typeface="Calibri"/>
              </a:rPr>
              <a:t>UNC-Chapel Hill is introducing a new financial aid program to offer free tuition and required fees to incoming undergraduate students  (class of 2024) from North Carolina whose families make less than $80,000 a year.</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8" name="Shape 498"/>
        <p:cNvGrpSpPr/>
        <p:nvPr/>
      </p:nvGrpSpPr>
      <p:grpSpPr>
        <a:xfrm>
          <a:off x="0" y="0"/>
          <a:ext cx="0" cy="0"/>
          <a:chOff x="0" y="0"/>
          <a:chExt cx="0" cy="0"/>
        </a:xfrm>
      </p:grpSpPr>
      <p:sp>
        <p:nvSpPr>
          <p:cNvPr id="499" name="Google Shape;499;p32"/>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eneral view of the Duke University Chapel is seen on January 27, 2018, in Durham, North Carolina." id="500" name="Google Shape;500;p32"/>
          <p:cNvPicPr preferRelativeResize="0"/>
          <p:nvPr/>
        </p:nvPicPr>
        <p:blipFill rotWithShape="1">
          <a:blip r:embed="rId3">
            <a:alphaModFix/>
          </a:blip>
          <a:srcRect b="4405" l="0" r="0" t="8766"/>
          <a:stretch/>
        </p:blipFill>
        <p:spPr>
          <a:xfrm>
            <a:off x="20" y="10"/>
            <a:ext cx="9143980" cy="4465973"/>
          </a:xfrm>
          <a:prstGeom prst="rect">
            <a:avLst/>
          </a:prstGeom>
          <a:noFill/>
          <a:ln>
            <a:noFill/>
          </a:ln>
        </p:spPr>
      </p:pic>
      <p:sp>
        <p:nvSpPr>
          <p:cNvPr id="501" name="Google Shape;501;p32"/>
          <p:cNvSpPr/>
          <p:nvPr/>
        </p:nvSpPr>
        <p:spPr>
          <a:xfrm>
            <a:off x="0" y="4119552"/>
            <a:ext cx="7036903"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02" name="Google Shape;502;p32"/>
          <p:cNvSpPr txBox="1"/>
          <p:nvPr/>
        </p:nvSpPr>
        <p:spPr>
          <a:xfrm>
            <a:off x="425196" y="4956314"/>
            <a:ext cx="8293608" cy="130641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Duke announced free tuition for students from families in North and South Carolina making $150,000 or less and extra housing, food, and other expense assistance for students from families making $65,000 or less.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2" name="Shape 252"/>
        <p:cNvGrpSpPr/>
        <p:nvPr/>
      </p:nvGrpSpPr>
      <p:grpSpPr>
        <a:xfrm>
          <a:off x="0" y="0"/>
          <a:ext cx="0" cy="0"/>
          <a:chOff x="0" y="0"/>
          <a:chExt cx="0" cy="0"/>
        </a:xfrm>
      </p:grpSpPr>
      <p:sp>
        <p:nvSpPr>
          <p:cNvPr id="253" name="Google Shape;253;p2"/>
          <p:cNvSpPr/>
          <p:nvPr/>
        </p:nvSpPr>
        <p:spPr>
          <a:xfrm>
            <a:off x="0" y="0"/>
            <a:ext cx="9144000" cy="6858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p2"/>
          <p:cNvSpPr/>
          <p:nvPr/>
        </p:nvSpPr>
        <p:spPr>
          <a:xfrm flipH="1" rot="5400000">
            <a:off x="-1914813" y="1914812"/>
            <a:ext cx="6858000" cy="3028377"/>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p2"/>
          <p:cNvSpPr/>
          <p:nvPr/>
        </p:nvSpPr>
        <p:spPr>
          <a:xfrm flipH="1" rot="5400000">
            <a:off x="-1914814" y="1924949"/>
            <a:ext cx="6857999" cy="3028379"/>
          </a:xfrm>
          <a:prstGeom prst="rect">
            <a:avLst/>
          </a:prstGeom>
          <a:gradFill>
            <a:gsLst>
              <a:gs pos="0">
                <a:srgbClr val="000000">
                  <a:alpha val="0"/>
                </a:srgbClr>
              </a:gs>
              <a:gs pos="99000">
                <a:srgbClr val="4472C4">
                  <a:alpha val="45098"/>
                </a:srgbClr>
              </a:gs>
              <a:gs pos="100000">
                <a:srgbClr val="4472C4">
                  <a:alpha val="45098"/>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p2"/>
          <p:cNvSpPr/>
          <p:nvPr/>
        </p:nvSpPr>
        <p:spPr>
          <a:xfrm flipH="1" rot="5400000">
            <a:off x="263195" y="4092815"/>
            <a:ext cx="2501979" cy="3028381"/>
          </a:xfrm>
          <a:prstGeom prst="rect">
            <a:avLst/>
          </a:prstGeom>
          <a:gradFill>
            <a:gsLst>
              <a:gs pos="0">
                <a:srgbClr val="4472C4">
                  <a:alpha val="27843"/>
                </a:srgbClr>
              </a:gs>
              <a:gs pos="2000">
                <a:srgbClr val="4472C4">
                  <a:alpha val="27843"/>
                </a:srgbClr>
              </a:gs>
              <a:gs pos="100000">
                <a:srgbClr val="000000">
                  <a:alpha val="29019"/>
                </a:srgbClr>
              </a:gs>
            </a:gsLst>
            <a:lin ang="7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7" name="Google Shape;257;p2"/>
          <p:cNvSpPr/>
          <p:nvPr/>
        </p:nvSpPr>
        <p:spPr>
          <a:xfrm rot="-964587">
            <a:off x="-376302" y="969718"/>
            <a:ext cx="292526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1960"/>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8" name="Google Shape;258;p2"/>
          <p:cNvSpPr/>
          <p:nvPr/>
        </p:nvSpPr>
        <p:spPr>
          <a:xfrm flipH="1" rot="5400000">
            <a:off x="-1914822" y="1914808"/>
            <a:ext cx="6858003" cy="3028376"/>
          </a:xfrm>
          <a:prstGeom prst="rect">
            <a:avLst/>
          </a:prstGeom>
          <a:gradFill>
            <a:gsLst>
              <a:gs pos="0">
                <a:srgbClr val="8DA9DB">
                  <a:alpha val="0"/>
                </a:srgbClr>
              </a:gs>
              <a:gs pos="56000">
                <a:srgbClr val="8DA9DB">
                  <a:alpha val="0"/>
                </a:srgbClr>
              </a:gs>
              <a:gs pos="100000">
                <a:schemeClr val="accent1"/>
              </a:gs>
            </a:gsLst>
            <a:lin ang="660047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9" name="Google Shape;259;p2"/>
          <p:cNvSpPr txBox="1"/>
          <p:nvPr>
            <p:ph type="title"/>
          </p:nvPr>
        </p:nvSpPr>
        <p:spPr>
          <a:xfrm>
            <a:off x="486225" y="1683750"/>
            <a:ext cx="2438400" cy="35340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AEABAB"/>
              </a:buClr>
              <a:buSzPts val="3500"/>
              <a:buFont typeface="Arial"/>
              <a:buNone/>
            </a:pPr>
            <a:r>
              <a:rPr b="1" lang="en-US" sz="3600">
                <a:solidFill>
                  <a:srgbClr val="AEABAB"/>
                </a:solidFill>
                <a:latin typeface="Calibri"/>
                <a:ea typeface="Calibri"/>
                <a:cs typeface="Calibri"/>
                <a:sym typeface="Calibri"/>
              </a:rPr>
              <a:t>WHAT </a:t>
            </a:r>
            <a:br>
              <a:rPr b="1" lang="en-US" sz="3600">
                <a:solidFill>
                  <a:srgbClr val="AEABAB"/>
                </a:solidFill>
                <a:latin typeface="Calibri"/>
                <a:ea typeface="Calibri"/>
                <a:cs typeface="Calibri"/>
                <a:sym typeface="Calibri"/>
              </a:rPr>
            </a:br>
            <a:r>
              <a:rPr b="1" lang="en-US" sz="3600">
                <a:solidFill>
                  <a:srgbClr val="AEABAB"/>
                </a:solidFill>
                <a:latin typeface="Calibri"/>
                <a:ea typeface="Calibri"/>
                <a:cs typeface="Calibri"/>
                <a:sym typeface="Calibri"/>
              </a:rPr>
              <a:t>WILL BE PRESENTED</a:t>
            </a:r>
            <a:endParaRPr b="1" sz="3600">
              <a:latin typeface="Calibri"/>
              <a:ea typeface="Calibri"/>
              <a:cs typeface="Calibri"/>
              <a:sym typeface="Calibri"/>
            </a:endParaRPr>
          </a:p>
        </p:txBody>
      </p:sp>
      <p:sp>
        <p:nvSpPr>
          <p:cNvPr id="260" name="Google Shape;260;p2"/>
          <p:cNvSpPr txBox="1"/>
          <p:nvPr/>
        </p:nvSpPr>
        <p:spPr>
          <a:xfrm>
            <a:off x="3678789" y="1867703"/>
            <a:ext cx="5000124" cy="133883"/>
          </a:xfrm>
          <a:prstGeom prst="rect">
            <a:avLst/>
          </a:prstGeom>
          <a:solidFill>
            <a:srgbClr val="FF33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70"/>
              <a:buFont typeface="Arial"/>
              <a:buNone/>
            </a:pPr>
            <a:r>
              <a:rPr b="0" i="0" lang="en-US" sz="270" u="none" cap="none" strike="noStrike">
                <a:solidFill>
                  <a:schemeClr val="dk1"/>
                </a:solidFill>
                <a:latin typeface="Calibri"/>
                <a:ea typeface="Calibri"/>
                <a:cs typeface="Calibri"/>
                <a:sym typeface="Calibri"/>
              </a:rPr>
              <a:t>l</a:t>
            </a:r>
            <a:endParaRPr b="0" i="0" sz="500" u="none" cap="none" strike="noStrike">
              <a:solidFill>
                <a:schemeClr val="dk1"/>
              </a:solidFill>
              <a:latin typeface="Calibri"/>
              <a:ea typeface="Calibri"/>
              <a:cs typeface="Calibri"/>
              <a:sym typeface="Calibri"/>
            </a:endParaRPr>
          </a:p>
        </p:txBody>
      </p:sp>
      <p:grpSp>
        <p:nvGrpSpPr>
          <p:cNvPr id="261" name="Google Shape;261;p2"/>
          <p:cNvGrpSpPr/>
          <p:nvPr/>
        </p:nvGrpSpPr>
        <p:grpSpPr>
          <a:xfrm>
            <a:off x="4589863" y="2001586"/>
            <a:ext cx="3276366" cy="4542098"/>
            <a:chOff x="486794" y="0"/>
            <a:chExt cx="3276366" cy="4542098"/>
          </a:xfrm>
        </p:grpSpPr>
        <p:sp>
          <p:nvSpPr>
            <p:cNvPr id="262" name="Google Shape;262;p2"/>
            <p:cNvSpPr/>
            <p:nvPr/>
          </p:nvSpPr>
          <p:spPr>
            <a:xfrm>
              <a:off x="2098391" y="395046"/>
              <a:ext cx="163146" cy="91440"/>
            </a:xfrm>
            <a:custGeom>
              <a:rect b="b" l="l" r="r" t="t"/>
              <a:pathLst>
                <a:path extrusionOk="0" h="120000" w="120000">
                  <a:moveTo>
                    <a:pt x="0" y="60000"/>
                  </a:moveTo>
                  <a:lnTo>
                    <a:pt x="72578" y="60000"/>
                  </a:lnTo>
                  <a:lnTo>
                    <a:pt x="72578" y="62887"/>
                  </a:lnTo>
                  <a:lnTo>
                    <a:pt x="120000" y="62887"/>
                  </a:lnTo>
                </a:path>
              </a:pathLst>
            </a:custGeom>
            <a:noFill/>
            <a:ln cap="flat" cmpd="sng" w="9525">
              <a:solidFill>
                <a:schemeClr val="dk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
            <p:cNvSpPr txBox="1"/>
            <p:nvPr/>
          </p:nvSpPr>
          <p:spPr>
            <a:xfrm>
              <a:off x="2175120" y="439077"/>
              <a:ext cx="9687" cy="337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64" name="Google Shape;264;p2"/>
            <p:cNvSpPr/>
            <p:nvPr/>
          </p:nvSpPr>
          <p:spPr>
            <a:xfrm>
              <a:off x="630968" y="0"/>
              <a:ext cx="1469222" cy="881533"/>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
            <p:cNvSpPr txBox="1"/>
            <p:nvPr/>
          </p:nvSpPr>
          <p:spPr>
            <a:xfrm>
              <a:off x="630968" y="0"/>
              <a:ext cx="1469222" cy="881533"/>
            </a:xfrm>
            <a:prstGeom prst="rect">
              <a:avLst/>
            </a:prstGeom>
            <a:noFill/>
            <a:ln>
              <a:noFill/>
            </a:ln>
          </p:spPr>
          <p:txBody>
            <a:bodyPr anchorCtr="0" anchor="ctr" bIns="75550" lIns="71975" spcFirstLastPara="1" rIns="71975" wrap="square" tIns="75550">
              <a:noAutofit/>
            </a:bodyPr>
            <a:lstStyle/>
            <a:p>
              <a:pPr indent="0" lvl="0" marL="0" marR="0" rtl="0" algn="ctr">
                <a:lnSpc>
                  <a:spcPct val="90000"/>
                </a:lnSpc>
                <a:spcBef>
                  <a:spcPts val="0"/>
                </a:spcBef>
                <a:spcAft>
                  <a:spcPts val="0"/>
                </a:spcAft>
                <a:buClr>
                  <a:schemeClr val="lt1"/>
                </a:buClr>
                <a:buSzPts val="1700"/>
                <a:buFont typeface="Calibri"/>
                <a:buNone/>
              </a:pPr>
              <a:r>
                <a:rPr b="1" i="0" lang="en-US" sz="1700" u="none" cap="none" strike="noStrike">
                  <a:solidFill>
                    <a:schemeClr val="lt1"/>
                  </a:solidFill>
                  <a:latin typeface="Calibri"/>
                  <a:ea typeface="Calibri"/>
                  <a:cs typeface="Calibri"/>
                  <a:sym typeface="Calibri"/>
                </a:rPr>
                <a:t>What is Financial Aid &amp; FAFSA?</a:t>
              </a:r>
              <a:endParaRPr b="0" i="0" sz="1700" u="none" cap="none" strike="noStrike">
                <a:solidFill>
                  <a:schemeClr val="lt1"/>
                </a:solidFill>
                <a:latin typeface="Calibri"/>
                <a:ea typeface="Calibri"/>
                <a:cs typeface="Calibri"/>
                <a:sym typeface="Calibri"/>
              </a:endParaRPr>
            </a:p>
          </p:txBody>
        </p:sp>
        <p:sp>
          <p:nvSpPr>
            <p:cNvPr id="266" name="Google Shape;266;p2"/>
            <p:cNvSpPr/>
            <p:nvPr/>
          </p:nvSpPr>
          <p:spPr>
            <a:xfrm>
              <a:off x="1221405" y="881934"/>
              <a:ext cx="1807143" cy="307321"/>
            </a:xfrm>
            <a:custGeom>
              <a:rect b="b" l="l" r="r" t="t"/>
              <a:pathLst>
                <a:path extrusionOk="0" h="120000" w="120000">
                  <a:moveTo>
                    <a:pt x="120000" y="0"/>
                  </a:moveTo>
                  <a:lnTo>
                    <a:pt x="120000" y="66677"/>
                  </a:lnTo>
                  <a:lnTo>
                    <a:pt x="0" y="66677"/>
                  </a:lnTo>
                  <a:lnTo>
                    <a:pt x="0" y="120000"/>
                  </a:lnTo>
                </a:path>
              </a:pathLst>
            </a:custGeom>
            <a:noFill/>
            <a:ln cap="flat" cmpd="sng" w="9525">
              <a:solidFill>
                <a:schemeClr val="dk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
            <p:cNvSpPr txBox="1"/>
            <p:nvPr/>
          </p:nvSpPr>
          <p:spPr>
            <a:xfrm>
              <a:off x="2079015" y="1033905"/>
              <a:ext cx="91923" cy="337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68" name="Google Shape;268;p2"/>
            <p:cNvSpPr/>
            <p:nvPr/>
          </p:nvSpPr>
          <p:spPr>
            <a:xfrm>
              <a:off x="2293938" y="2200"/>
              <a:ext cx="1469222" cy="881533"/>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
            <p:cNvSpPr txBox="1"/>
            <p:nvPr/>
          </p:nvSpPr>
          <p:spPr>
            <a:xfrm>
              <a:off x="2293938" y="2200"/>
              <a:ext cx="1469222" cy="881533"/>
            </a:xfrm>
            <a:prstGeom prst="rect">
              <a:avLst/>
            </a:prstGeom>
            <a:noFill/>
            <a:ln>
              <a:noFill/>
            </a:ln>
          </p:spPr>
          <p:txBody>
            <a:bodyPr anchorCtr="0" anchor="ctr" bIns="75550" lIns="71975" spcFirstLastPara="1" rIns="71975" wrap="square" tIns="75550">
              <a:noAutofit/>
            </a:bodyPr>
            <a:lstStyle/>
            <a:p>
              <a:pPr indent="0" lvl="0" marL="0" marR="0" rtl="0" algn="ctr">
                <a:lnSpc>
                  <a:spcPct val="90000"/>
                </a:lnSpc>
                <a:spcBef>
                  <a:spcPts val="0"/>
                </a:spcBef>
                <a:spcAft>
                  <a:spcPts val="0"/>
                </a:spcAft>
                <a:buClr>
                  <a:schemeClr val="lt1"/>
                </a:buClr>
                <a:buSzPts val="1700"/>
                <a:buFont typeface="Calibri"/>
                <a:buNone/>
              </a:pPr>
              <a:r>
                <a:rPr b="1" i="0" lang="en-US" sz="1700" u="none" cap="none" strike="noStrike">
                  <a:solidFill>
                    <a:schemeClr val="lt1"/>
                  </a:solidFill>
                  <a:latin typeface="Calibri"/>
                  <a:ea typeface="Calibri"/>
                  <a:cs typeface="Calibri"/>
                  <a:sym typeface="Calibri"/>
                </a:rPr>
                <a:t>Who can get it?</a:t>
              </a:r>
              <a:endParaRPr b="0" i="0" sz="1700" u="none" cap="none" strike="noStrike">
                <a:solidFill>
                  <a:schemeClr val="lt1"/>
                </a:solidFill>
                <a:latin typeface="Calibri"/>
                <a:ea typeface="Calibri"/>
                <a:cs typeface="Calibri"/>
                <a:sym typeface="Calibri"/>
              </a:endParaRPr>
            </a:p>
          </p:txBody>
        </p:sp>
        <p:sp>
          <p:nvSpPr>
            <p:cNvPr id="270" name="Google Shape;270;p2"/>
            <p:cNvSpPr/>
            <p:nvPr/>
          </p:nvSpPr>
          <p:spPr>
            <a:xfrm>
              <a:off x="1954216" y="1616702"/>
              <a:ext cx="307321" cy="91440"/>
            </a:xfrm>
            <a:custGeom>
              <a:rect b="b" l="l" r="r" t="t"/>
              <a:pathLst>
                <a:path extrusionOk="0" h="120000" w="120000">
                  <a:moveTo>
                    <a:pt x="0" y="60000"/>
                  </a:moveTo>
                  <a:lnTo>
                    <a:pt x="120000" y="60000"/>
                  </a:lnTo>
                </a:path>
              </a:pathLst>
            </a:custGeom>
            <a:noFill/>
            <a:ln cap="flat" cmpd="sng" w="9525">
              <a:solidFill>
                <a:schemeClr val="dk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
            <p:cNvSpPr txBox="1"/>
            <p:nvPr/>
          </p:nvSpPr>
          <p:spPr>
            <a:xfrm>
              <a:off x="2099429" y="1660732"/>
              <a:ext cx="16896" cy="337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72" name="Google Shape;272;p2"/>
            <p:cNvSpPr/>
            <p:nvPr/>
          </p:nvSpPr>
          <p:spPr>
            <a:xfrm>
              <a:off x="486794" y="1221655"/>
              <a:ext cx="1469222" cy="881533"/>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
            <p:cNvSpPr txBox="1"/>
            <p:nvPr/>
          </p:nvSpPr>
          <p:spPr>
            <a:xfrm>
              <a:off x="486794" y="1221655"/>
              <a:ext cx="1469222" cy="881533"/>
            </a:xfrm>
            <a:prstGeom prst="rect">
              <a:avLst/>
            </a:prstGeom>
            <a:noFill/>
            <a:ln>
              <a:noFill/>
            </a:ln>
          </p:spPr>
          <p:txBody>
            <a:bodyPr anchorCtr="0" anchor="ctr" bIns="75550" lIns="71975" spcFirstLastPara="1" rIns="71975" wrap="square" tIns="75550">
              <a:noAutofit/>
            </a:bodyPr>
            <a:lstStyle/>
            <a:p>
              <a:pPr indent="0" lvl="0" marL="0" marR="0" rtl="0" algn="ctr">
                <a:lnSpc>
                  <a:spcPct val="90000"/>
                </a:lnSpc>
                <a:spcBef>
                  <a:spcPts val="0"/>
                </a:spcBef>
                <a:spcAft>
                  <a:spcPts val="0"/>
                </a:spcAft>
                <a:buClr>
                  <a:schemeClr val="lt1"/>
                </a:buClr>
                <a:buSzPts val="1700"/>
                <a:buFont typeface="Calibri"/>
                <a:buNone/>
              </a:pPr>
              <a:r>
                <a:rPr b="1" i="0" lang="en-US" sz="1700" u="none" cap="none" strike="noStrike">
                  <a:solidFill>
                    <a:schemeClr val="lt1"/>
                  </a:solidFill>
                  <a:latin typeface="Calibri"/>
                  <a:ea typeface="Calibri"/>
                  <a:cs typeface="Calibri"/>
                  <a:sym typeface="Calibri"/>
                </a:rPr>
                <a:t>Types of Financial Aid</a:t>
              </a:r>
              <a:endParaRPr b="0" i="0" sz="1700" u="none" cap="none" strike="noStrike">
                <a:solidFill>
                  <a:schemeClr val="lt1"/>
                </a:solidFill>
                <a:latin typeface="Calibri"/>
                <a:ea typeface="Calibri"/>
                <a:cs typeface="Calibri"/>
                <a:sym typeface="Calibri"/>
              </a:endParaRPr>
            </a:p>
          </p:txBody>
        </p:sp>
        <p:sp>
          <p:nvSpPr>
            <p:cNvPr id="274" name="Google Shape;274;p2"/>
            <p:cNvSpPr/>
            <p:nvPr/>
          </p:nvSpPr>
          <p:spPr>
            <a:xfrm>
              <a:off x="1221405" y="2101389"/>
              <a:ext cx="1807143" cy="307321"/>
            </a:xfrm>
            <a:custGeom>
              <a:rect b="b" l="l" r="r" t="t"/>
              <a:pathLst>
                <a:path extrusionOk="0" h="120000" w="120000">
                  <a:moveTo>
                    <a:pt x="120000" y="0"/>
                  </a:moveTo>
                  <a:lnTo>
                    <a:pt x="120000" y="66677"/>
                  </a:lnTo>
                  <a:lnTo>
                    <a:pt x="0" y="66677"/>
                  </a:lnTo>
                  <a:lnTo>
                    <a:pt x="0" y="120000"/>
                  </a:lnTo>
                </a:path>
              </a:pathLst>
            </a:custGeom>
            <a:noFill/>
            <a:ln cap="flat" cmpd="sng" w="9525">
              <a:solidFill>
                <a:schemeClr val="dk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
            <p:cNvSpPr txBox="1"/>
            <p:nvPr/>
          </p:nvSpPr>
          <p:spPr>
            <a:xfrm>
              <a:off x="2079015" y="2253360"/>
              <a:ext cx="91923" cy="337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76" name="Google Shape;276;p2"/>
            <p:cNvSpPr/>
            <p:nvPr/>
          </p:nvSpPr>
          <p:spPr>
            <a:xfrm>
              <a:off x="2293938" y="1221655"/>
              <a:ext cx="1469222" cy="881533"/>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
            <p:cNvSpPr txBox="1"/>
            <p:nvPr/>
          </p:nvSpPr>
          <p:spPr>
            <a:xfrm>
              <a:off x="2293938" y="1221655"/>
              <a:ext cx="1469222" cy="881533"/>
            </a:xfrm>
            <a:prstGeom prst="rect">
              <a:avLst/>
            </a:prstGeom>
            <a:noFill/>
            <a:ln>
              <a:noFill/>
            </a:ln>
          </p:spPr>
          <p:txBody>
            <a:bodyPr anchorCtr="0" anchor="ctr" bIns="75550" lIns="71975" spcFirstLastPara="1" rIns="71975" wrap="square" tIns="75550">
              <a:noAutofit/>
            </a:bodyPr>
            <a:lstStyle/>
            <a:p>
              <a:pPr indent="0" lvl="0" marL="0" marR="0" rtl="0" algn="ctr">
                <a:lnSpc>
                  <a:spcPct val="90000"/>
                </a:lnSpc>
                <a:spcBef>
                  <a:spcPts val="0"/>
                </a:spcBef>
                <a:spcAft>
                  <a:spcPts val="0"/>
                </a:spcAft>
                <a:buClr>
                  <a:schemeClr val="lt1"/>
                </a:buClr>
                <a:buSzPts val="1700"/>
                <a:buFont typeface="Calibri"/>
                <a:buNone/>
              </a:pPr>
              <a:r>
                <a:rPr b="1" i="0" lang="en-US" sz="1700" u="none" cap="none" strike="noStrike">
                  <a:solidFill>
                    <a:schemeClr val="lt1"/>
                  </a:solidFill>
                  <a:latin typeface="Calibri"/>
                  <a:ea typeface="Calibri"/>
                  <a:cs typeface="Calibri"/>
                  <a:sym typeface="Calibri"/>
                </a:rPr>
                <a:t>How much do I need?</a:t>
              </a:r>
              <a:endParaRPr b="0" i="0" sz="1400" u="none" cap="none" strike="noStrike">
                <a:solidFill>
                  <a:srgbClr val="000000"/>
                </a:solidFill>
                <a:latin typeface="Arial"/>
                <a:ea typeface="Arial"/>
                <a:cs typeface="Arial"/>
                <a:sym typeface="Arial"/>
              </a:endParaRPr>
            </a:p>
          </p:txBody>
        </p:sp>
        <p:sp>
          <p:nvSpPr>
            <p:cNvPr id="278" name="Google Shape;278;p2"/>
            <p:cNvSpPr/>
            <p:nvPr/>
          </p:nvSpPr>
          <p:spPr>
            <a:xfrm>
              <a:off x="1954216" y="2836157"/>
              <a:ext cx="307321" cy="91440"/>
            </a:xfrm>
            <a:custGeom>
              <a:rect b="b" l="l" r="r" t="t"/>
              <a:pathLst>
                <a:path extrusionOk="0" h="120000" w="120000">
                  <a:moveTo>
                    <a:pt x="0" y="60000"/>
                  </a:moveTo>
                  <a:lnTo>
                    <a:pt x="120000" y="60000"/>
                  </a:lnTo>
                </a:path>
              </a:pathLst>
            </a:custGeom>
            <a:noFill/>
            <a:ln cap="flat" cmpd="sng" w="9525">
              <a:solidFill>
                <a:schemeClr val="dk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
            <p:cNvSpPr txBox="1"/>
            <p:nvPr/>
          </p:nvSpPr>
          <p:spPr>
            <a:xfrm>
              <a:off x="2099429" y="2880187"/>
              <a:ext cx="16896" cy="337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80" name="Google Shape;280;p2"/>
            <p:cNvSpPr/>
            <p:nvPr/>
          </p:nvSpPr>
          <p:spPr>
            <a:xfrm>
              <a:off x="486794" y="2441110"/>
              <a:ext cx="1469222" cy="881533"/>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
            <p:cNvSpPr txBox="1"/>
            <p:nvPr/>
          </p:nvSpPr>
          <p:spPr>
            <a:xfrm>
              <a:off x="486794" y="2441110"/>
              <a:ext cx="1469222" cy="881533"/>
            </a:xfrm>
            <a:prstGeom prst="rect">
              <a:avLst/>
            </a:prstGeom>
            <a:noFill/>
            <a:ln>
              <a:noFill/>
            </a:ln>
          </p:spPr>
          <p:txBody>
            <a:bodyPr anchorCtr="0" anchor="ctr" bIns="75550" lIns="71975" spcFirstLastPara="1" rIns="71975" wrap="square" tIns="75550">
              <a:noAutofit/>
            </a:bodyPr>
            <a:lstStyle/>
            <a:p>
              <a:pPr indent="0" lvl="0" marL="0" marR="0" rtl="0" algn="ctr">
                <a:lnSpc>
                  <a:spcPct val="90000"/>
                </a:lnSpc>
                <a:spcBef>
                  <a:spcPts val="0"/>
                </a:spcBef>
                <a:spcAft>
                  <a:spcPts val="0"/>
                </a:spcAft>
                <a:buClr>
                  <a:schemeClr val="lt1"/>
                </a:buClr>
                <a:buSzPts val="1700"/>
                <a:buFont typeface="Calibri"/>
                <a:buNone/>
              </a:pPr>
              <a:r>
                <a:rPr b="1" i="0" lang="en-US" sz="1700" u="none" cap="none" strike="noStrike">
                  <a:solidFill>
                    <a:schemeClr val="lt1"/>
                  </a:solidFill>
                  <a:latin typeface="Calibri"/>
                  <a:ea typeface="Calibri"/>
                  <a:cs typeface="Calibri"/>
                  <a:sym typeface="Calibri"/>
                </a:rPr>
                <a:t>How much can I get?</a:t>
              </a:r>
              <a:endParaRPr b="0" i="0" sz="1700" u="none" cap="none" strike="noStrike">
                <a:solidFill>
                  <a:schemeClr val="lt1"/>
                </a:solidFill>
                <a:latin typeface="Calibri"/>
                <a:ea typeface="Calibri"/>
                <a:cs typeface="Calibri"/>
                <a:sym typeface="Calibri"/>
              </a:endParaRPr>
            </a:p>
          </p:txBody>
        </p:sp>
        <p:sp>
          <p:nvSpPr>
            <p:cNvPr id="282" name="Google Shape;282;p2"/>
            <p:cNvSpPr/>
            <p:nvPr/>
          </p:nvSpPr>
          <p:spPr>
            <a:xfrm>
              <a:off x="1221405" y="3320844"/>
              <a:ext cx="1807143" cy="307321"/>
            </a:xfrm>
            <a:custGeom>
              <a:rect b="b" l="l" r="r" t="t"/>
              <a:pathLst>
                <a:path extrusionOk="0" h="120000" w="120000">
                  <a:moveTo>
                    <a:pt x="120000" y="0"/>
                  </a:moveTo>
                  <a:lnTo>
                    <a:pt x="120000" y="66677"/>
                  </a:lnTo>
                  <a:lnTo>
                    <a:pt x="0" y="66677"/>
                  </a:lnTo>
                  <a:lnTo>
                    <a:pt x="0" y="120000"/>
                  </a:lnTo>
                </a:path>
              </a:pathLst>
            </a:custGeom>
            <a:noFill/>
            <a:ln cap="flat" cmpd="sng" w="9525">
              <a:solidFill>
                <a:schemeClr val="dk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
            <p:cNvSpPr txBox="1"/>
            <p:nvPr/>
          </p:nvSpPr>
          <p:spPr>
            <a:xfrm>
              <a:off x="2079015" y="3472815"/>
              <a:ext cx="91923" cy="337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84" name="Google Shape;284;p2"/>
            <p:cNvSpPr/>
            <p:nvPr/>
          </p:nvSpPr>
          <p:spPr>
            <a:xfrm>
              <a:off x="2293938" y="2441110"/>
              <a:ext cx="1469222" cy="881533"/>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
            <p:cNvSpPr txBox="1"/>
            <p:nvPr/>
          </p:nvSpPr>
          <p:spPr>
            <a:xfrm>
              <a:off x="2293938" y="2441110"/>
              <a:ext cx="1469222" cy="881533"/>
            </a:xfrm>
            <a:prstGeom prst="rect">
              <a:avLst/>
            </a:prstGeom>
            <a:noFill/>
            <a:ln>
              <a:noFill/>
            </a:ln>
          </p:spPr>
          <p:txBody>
            <a:bodyPr anchorCtr="0" anchor="ctr" bIns="75550" lIns="71975" spcFirstLastPara="1" rIns="71975" wrap="square" tIns="75550">
              <a:noAutofit/>
            </a:bodyPr>
            <a:lstStyle/>
            <a:p>
              <a:pPr indent="0" lvl="0" marL="0" marR="0" rtl="0" algn="ctr">
                <a:lnSpc>
                  <a:spcPct val="90000"/>
                </a:lnSpc>
                <a:spcBef>
                  <a:spcPts val="0"/>
                </a:spcBef>
                <a:spcAft>
                  <a:spcPts val="0"/>
                </a:spcAft>
                <a:buClr>
                  <a:schemeClr val="lt1"/>
                </a:buClr>
                <a:buSzPts val="1700"/>
                <a:buFont typeface="Calibri"/>
                <a:buNone/>
              </a:pPr>
              <a:r>
                <a:rPr b="1" i="0" lang="en-US" sz="1700" u="none" cap="none" strike="noStrike">
                  <a:solidFill>
                    <a:schemeClr val="lt1"/>
                  </a:solidFill>
                  <a:latin typeface="Calibri"/>
                  <a:ea typeface="Calibri"/>
                  <a:cs typeface="Calibri"/>
                  <a:sym typeface="Calibri"/>
                </a:rPr>
                <a:t>How do I apply?</a:t>
              </a:r>
              <a:endParaRPr b="0" i="0" sz="1700" u="none" cap="none" strike="noStrike">
                <a:solidFill>
                  <a:schemeClr val="lt1"/>
                </a:solidFill>
                <a:latin typeface="Calibri"/>
                <a:ea typeface="Calibri"/>
                <a:cs typeface="Calibri"/>
                <a:sym typeface="Calibri"/>
              </a:endParaRPr>
            </a:p>
          </p:txBody>
        </p:sp>
        <p:sp>
          <p:nvSpPr>
            <p:cNvPr id="286" name="Google Shape;286;p2"/>
            <p:cNvSpPr/>
            <p:nvPr/>
          </p:nvSpPr>
          <p:spPr>
            <a:xfrm>
              <a:off x="1954216" y="4055612"/>
              <a:ext cx="307321" cy="91440"/>
            </a:xfrm>
            <a:custGeom>
              <a:rect b="b" l="l" r="r" t="t"/>
              <a:pathLst>
                <a:path extrusionOk="0" h="120000" w="120000">
                  <a:moveTo>
                    <a:pt x="0" y="60000"/>
                  </a:moveTo>
                  <a:lnTo>
                    <a:pt x="120000" y="60000"/>
                  </a:lnTo>
                </a:path>
              </a:pathLst>
            </a:custGeom>
            <a:noFill/>
            <a:ln cap="flat" cmpd="sng" w="9525">
              <a:solidFill>
                <a:schemeClr val="dk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
            <p:cNvSpPr txBox="1"/>
            <p:nvPr/>
          </p:nvSpPr>
          <p:spPr>
            <a:xfrm>
              <a:off x="2099429" y="4099642"/>
              <a:ext cx="16896" cy="337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Calibri"/>
                <a:ea typeface="Calibri"/>
                <a:cs typeface="Calibri"/>
                <a:sym typeface="Calibri"/>
              </a:endParaRPr>
            </a:p>
          </p:txBody>
        </p:sp>
        <p:sp>
          <p:nvSpPr>
            <p:cNvPr id="288" name="Google Shape;288;p2"/>
            <p:cNvSpPr/>
            <p:nvPr/>
          </p:nvSpPr>
          <p:spPr>
            <a:xfrm>
              <a:off x="486794" y="3660565"/>
              <a:ext cx="1469222" cy="881533"/>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
            <p:cNvSpPr txBox="1"/>
            <p:nvPr/>
          </p:nvSpPr>
          <p:spPr>
            <a:xfrm>
              <a:off x="486794" y="3660565"/>
              <a:ext cx="1469222" cy="881533"/>
            </a:xfrm>
            <a:prstGeom prst="rect">
              <a:avLst/>
            </a:prstGeom>
            <a:noFill/>
            <a:ln>
              <a:noFill/>
            </a:ln>
          </p:spPr>
          <p:txBody>
            <a:bodyPr anchorCtr="0" anchor="ctr" bIns="75550" lIns="71975" spcFirstLastPara="1" rIns="71975" wrap="square" tIns="75550">
              <a:noAutofit/>
            </a:bodyPr>
            <a:lstStyle/>
            <a:p>
              <a:pPr indent="0" lvl="0" marL="0" marR="0" rtl="0" algn="ctr">
                <a:lnSpc>
                  <a:spcPct val="90000"/>
                </a:lnSpc>
                <a:spcBef>
                  <a:spcPts val="0"/>
                </a:spcBef>
                <a:spcAft>
                  <a:spcPts val="0"/>
                </a:spcAft>
                <a:buClr>
                  <a:schemeClr val="lt1"/>
                </a:buClr>
                <a:buSzPts val="1700"/>
                <a:buFont typeface="Calibri"/>
                <a:buNone/>
              </a:pPr>
              <a:r>
                <a:rPr b="1" i="0" lang="en-US" sz="1700" u="none" cap="none" strike="noStrike">
                  <a:solidFill>
                    <a:schemeClr val="lt1"/>
                  </a:solidFill>
                  <a:latin typeface="Calibri"/>
                  <a:ea typeface="Calibri"/>
                  <a:cs typeface="Calibri"/>
                  <a:sym typeface="Calibri"/>
                </a:rPr>
                <a:t>What happens next?</a:t>
              </a:r>
              <a:endParaRPr b="0" i="0" sz="1700" u="none" cap="none" strike="noStrike">
                <a:solidFill>
                  <a:schemeClr val="lt1"/>
                </a:solidFill>
                <a:latin typeface="Calibri"/>
                <a:ea typeface="Calibri"/>
                <a:cs typeface="Calibri"/>
                <a:sym typeface="Calibri"/>
              </a:endParaRPr>
            </a:p>
          </p:txBody>
        </p:sp>
        <p:sp>
          <p:nvSpPr>
            <p:cNvPr id="290" name="Google Shape;290;p2"/>
            <p:cNvSpPr/>
            <p:nvPr/>
          </p:nvSpPr>
          <p:spPr>
            <a:xfrm>
              <a:off x="2293938" y="3660565"/>
              <a:ext cx="1469222" cy="881533"/>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
            <p:cNvSpPr txBox="1"/>
            <p:nvPr/>
          </p:nvSpPr>
          <p:spPr>
            <a:xfrm>
              <a:off x="2293938" y="3660565"/>
              <a:ext cx="1469222" cy="881533"/>
            </a:xfrm>
            <a:prstGeom prst="rect">
              <a:avLst/>
            </a:prstGeom>
            <a:noFill/>
            <a:ln>
              <a:noFill/>
            </a:ln>
          </p:spPr>
          <p:txBody>
            <a:bodyPr anchorCtr="0" anchor="ctr" bIns="75550" lIns="71975" spcFirstLastPara="1" rIns="71975" wrap="square" tIns="75550">
              <a:noAutofit/>
            </a:bodyPr>
            <a:lstStyle/>
            <a:p>
              <a:pPr indent="0" lvl="0" marL="0" marR="0" rtl="0" algn="ctr">
                <a:lnSpc>
                  <a:spcPct val="90000"/>
                </a:lnSpc>
                <a:spcBef>
                  <a:spcPts val="0"/>
                </a:spcBef>
                <a:spcAft>
                  <a:spcPts val="0"/>
                </a:spcAft>
                <a:buClr>
                  <a:schemeClr val="lt1"/>
                </a:buClr>
                <a:buSzPts val="1700"/>
                <a:buFont typeface="Calibri"/>
                <a:buNone/>
              </a:pPr>
              <a:r>
                <a:rPr b="1" i="0" lang="en-US" sz="1700" u="none" cap="none" strike="noStrike">
                  <a:solidFill>
                    <a:schemeClr val="lt1"/>
                  </a:solidFill>
                  <a:latin typeface="Calibri"/>
                  <a:ea typeface="Calibri"/>
                  <a:cs typeface="Calibri"/>
                  <a:sym typeface="Calibri"/>
                </a:rPr>
                <a:t>Where can I get more info?</a:t>
              </a:r>
              <a:endParaRPr b="0" i="0" sz="1700" u="none" cap="none" strike="noStrike">
                <a:solidFill>
                  <a:schemeClr val="lt1"/>
                </a:solidFill>
                <a:latin typeface="Calibri"/>
                <a:ea typeface="Calibri"/>
                <a:cs typeface="Calibri"/>
                <a:sym typeface="Calibri"/>
              </a:endParaRPr>
            </a:p>
          </p:txBody>
        </p:sp>
      </p:grpSp>
    </p:spTree>
  </p:cSld>
  <p:clrMapOvr>
    <a:masterClrMapping/>
  </p:clrMapOvr>
  <p:transition spd="slow" p14:dur="1600">
    <p:blinds dir="ver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6" name="Shape 506"/>
        <p:cNvGrpSpPr/>
        <p:nvPr/>
      </p:nvGrpSpPr>
      <p:grpSpPr>
        <a:xfrm>
          <a:off x="0" y="0"/>
          <a:ext cx="0" cy="0"/>
          <a:chOff x="0" y="0"/>
          <a:chExt cx="0" cy="0"/>
        </a:xfrm>
      </p:grpSpPr>
      <p:sp>
        <p:nvSpPr>
          <p:cNvPr id="507" name="Google Shape;507;p33"/>
          <p:cNvSpPr/>
          <p:nvPr/>
        </p:nvSpPr>
        <p:spPr>
          <a:xfrm>
            <a:off x="0" y="0"/>
            <a:ext cx="914171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8" name="Google Shape;508;p33"/>
          <p:cNvSpPr/>
          <p:nvPr/>
        </p:nvSpPr>
        <p:spPr>
          <a:xfrm>
            <a:off x="480060" y="2659144"/>
            <a:ext cx="2674620" cy="18288"/>
          </a:xfrm>
          <a:custGeom>
            <a:rect b="b" l="l" r="r" t="t"/>
            <a:pathLst>
              <a:path extrusionOk="0" fill="none" h="18288" w="2674620">
                <a:moveTo>
                  <a:pt x="0" y="0"/>
                </a:moveTo>
                <a:cubicBezTo>
                  <a:pt x="244784" y="-59462"/>
                  <a:pt x="371059" y="-9567"/>
                  <a:pt x="641909" y="0"/>
                </a:cubicBezTo>
                <a:cubicBezTo>
                  <a:pt x="852702" y="-34394"/>
                  <a:pt x="1150197" y="-13026"/>
                  <a:pt x="1337310" y="0"/>
                </a:cubicBezTo>
                <a:cubicBezTo>
                  <a:pt x="1545002" y="462"/>
                  <a:pt x="1824883" y="-27411"/>
                  <a:pt x="1979219" y="0"/>
                </a:cubicBezTo>
                <a:cubicBezTo>
                  <a:pt x="2152005" y="-16441"/>
                  <a:pt x="2392100" y="-18994"/>
                  <a:pt x="2674620" y="0"/>
                </a:cubicBezTo>
                <a:cubicBezTo>
                  <a:pt x="2674339" y="6049"/>
                  <a:pt x="2675054" y="9680"/>
                  <a:pt x="2674620" y="18288"/>
                </a:cubicBezTo>
                <a:cubicBezTo>
                  <a:pt x="2423389" y="24148"/>
                  <a:pt x="2141968" y="-7936"/>
                  <a:pt x="1952473" y="18288"/>
                </a:cubicBezTo>
                <a:cubicBezTo>
                  <a:pt x="1780305" y="17626"/>
                  <a:pt x="1496173" y="19594"/>
                  <a:pt x="1257071" y="18288"/>
                </a:cubicBezTo>
                <a:cubicBezTo>
                  <a:pt x="1056953" y="-3384"/>
                  <a:pt x="901133" y="52866"/>
                  <a:pt x="615163" y="18288"/>
                </a:cubicBezTo>
                <a:cubicBezTo>
                  <a:pt x="349800" y="-20258"/>
                  <a:pt x="273215" y="4261"/>
                  <a:pt x="0" y="18288"/>
                </a:cubicBezTo>
                <a:cubicBezTo>
                  <a:pt x="114" y="10799"/>
                  <a:pt x="22" y="7235"/>
                  <a:pt x="0" y="0"/>
                </a:cubicBezTo>
                <a:close/>
              </a:path>
              <a:path extrusionOk="0" h="18288" w="2674620">
                <a:moveTo>
                  <a:pt x="0" y="0"/>
                </a:moveTo>
                <a:cubicBezTo>
                  <a:pt x="204439" y="-5824"/>
                  <a:pt x="392275" y="-30066"/>
                  <a:pt x="668655" y="0"/>
                </a:cubicBezTo>
                <a:cubicBezTo>
                  <a:pt x="957286" y="-376"/>
                  <a:pt x="1203158" y="45046"/>
                  <a:pt x="1364056" y="0"/>
                </a:cubicBezTo>
                <a:cubicBezTo>
                  <a:pt x="1550728" y="-8702"/>
                  <a:pt x="1671920" y="-3421"/>
                  <a:pt x="2005965" y="0"/>
                </a:cubicBezTo>
                <a:cubicBezTo>
                  <a:pt x="2322666" y="-135"/>
                  <a:pt x="2467652" y="-30677"/>
                  <a:pt x="2674620" y="0"/>
                </a:cubicBezTo>
                <a:cubicBezTo>
                  <a:pt x="2674455" y="7408"/>
                  <a:pt x="2674515" y="10716"/>
                  <a:pt x="2674620" y="18288"/>
                </a:cubicBezTo>
                <a:cubicBezTo>
                  <a:pt x="2371053" y="15470"/>
                  <a:pt x="2240924" y="26204"/>
                  <a:pt x="1979219" y="18288"/>
                </a:cubicBezTo>
                <a:cubicBezTo>
                  <a:pt x="1712405" y="9551"/>
                  <a:pt x="1538156" y="12622"/>
                  <a:pt x="1364056" y="18288"/>
                </a:cubicBezTo>
                <a:cubicBezTo>
                  <a:pt x="1249783" y="39943"/>
                  <a:pt x="985576" y="-5190"/>
                  <a:pt x="748894" y="18288"/>
                </a:cubicBezTo>
                <a:cubicBezTo>
                  <a:pt x="476497" y="7820"/>
                  <a:pt x="170842" y="20123"/>
                  <a:pt x="0" y="18288"/>
                </a:cubicBezTo>
                <a:cubicBezTo>
                  <a:pt x="-1620" y="12908"/>
                  <a:pt x="1024" y="6832"/>
                  <a:pt x="0" y="0"/>
                </a:cubicBezTo>
                <a:close/>
              </a:path>
              <a:path extrusionOk="0" fill="none" h="18288" w="2674620">
                <a:moveTo>
                  <a:pt x="0" y="0"/>
                </a:moveTo>
                <a:cubicBezTo>
                  <a:pt x="232099" y="-30512"/>
                  <a:pt x="411137" y="-34014"/>
                  <a:pt x="641909" y="0"/>
                </a:cubicBezTo>
                <a:cubicBezTo>
                  <a:pt x="859586" y="38119"/>
                  <a:pt x="1134207" y="4042"/>
                  <a:pt x="1337310" y="0"/>
                </a:cubicBezTo>
                <a:cubicBezTo>
                  <a:pt x="1567199" y="2223"/>
                  <a:pt x="1786850" y="8560"/>
                  <a:pt x="1979219" y="0"/>
                </a:cubicBezTo>
                <a:cubicBezTo>
                  <a:pt x="2153019" y="-5186"/>
                  <a:pt x="2360582" y="-4792"/>
                  <a:pt x="2674620" y="0"/>
                </a:cubicBezTo>
                <a:cubicBezTo>
                  <a:pt x="2674701" y="6251"/>
                  <a:pt x="2673798" y="9735"/>
                  <a:pt x="2674620" y="18288"/>
                </a:cubicBezTo>
                <a:cubicBezTo>
                  <a:pt x="2399111" y="61308"/>
                  <a:pt x="2147818" y="-25906"/>
                  <a:pt x="1952473" y="18288"/>
                </a:cubicBezTo>
                <a:cubicBezTo>
                  <a:pt x="1782364" y="48296"/>
                  <a:pt x="1427541" y="40602"/>
                  <a:pt x="1257071" y="18288"/>
                </a:cubicBezTo>
                <a:cubicBezTo>
                  <a:pt x="1035614" y="24244"/>
                  <a:pt x="862673" y="27626"/>
                  <a:pt x="615163" y="18288"/>
                </a:cubicBezTo>
                <a:cubicBezTo>
                  <a:pt x="345340" y="-22046"/>
                  <a:pt x="289158" y="22972"/>
                  <a:pt x="0" y="18288"/>
                </a:cubicBezTo>
                <a:cubicBezTo>
                  <a:pt x="1013" y="10844"/>
                  <a:pt x="-1097" y="783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9" name="Google Shape;509;p33"/>
          <p:cNvSpPr txBox="1"/>
          <p:nvPr/>
        </p:nvSpPr>
        <p:spPr>
          <a:xfrm>
            <a:off x="473202" y="2807167"/>
            <a:ext cx="2921641" cy="338639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NC Promise Institutions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1900"/>
              <a:buFont typeface="Arial"/>
              <a:buNone/>
            </a:pPr>
            <a:r>
              <a:rPr b="0" i="0" lang="en-US" sz="1900" u="none" cap="none" strike="noStrike">
                <a:solidFill>
                  <a:schemeClr val="dk1"/>
                </a:solidFill>
                <a:latin typeface="Calibri"/>
                <a:ea typeface="Calibri"/>
                <a:cs typeface="Calibri"/>
                <a:sym typeface="Calibri"/>
              </a:rPr>
              <a:t>All resident undergraduate students enrolled can attend for $500 per semester tuition.  Campus related fees and on-campus residency costs are to be added to tuition to understand the full cost of attendance.  </a:t>
            </a:r>
            <a:endParaRPr b="0" i="0" sz="1400" u="none" cap="none" strike="noStrike">
              <a:solidFill>
                <a:srgbClr val="000000"/>
              </a:solidFill>
              <a:latin typeface="Arial"/>
              <a:ea typeface="Arial"/>
              <a:cs typeface="Arial"/>
              <a:sym typeface="Arial"/>
            </a:endParaRPr>
          </a:p>
        </p:txBody>
      </p:sp>
      <p:pic>
        <p:nvPicPr>
          <p:cNvPr id="510" name="Google Shape;510;p33"/>
          <p:cNvPicPr preferRelativeResize="0"/>
          <p:nvPr/>
        </p:nvPicPr>
        <p:blipFill rotWithShape="1">
          <a:blip r:embed="rId3">
            <a:alphaModFix/>
          </a:blip>
          <a:srcRect b="0" l="0" r="0" t="0"/>
          <a:stretch/>
        </p:blipFill>
        <p:spPr>
          <a:xfrm>
            <a:off x="3408430" y="292858"/>
            <a:ext cx="2324862" cy="2870200"/>
          </a:xfrm>
          <a:prstGeom prst="rect">
            <a:avLst/>
          </a:prstGeom>
          <a:noFill/>
          <a:ln>
            <a:noFill/>
          </a:ln>
        </p:spPr>
      </p:pic>
      <p:pic>
        <p:nvPicPr>
          <p:cNvPr descr="A close up of a sign&#10;&#10;Description automatically generated" id="511" name="Google Shape;511;p33"/>
          <p:cNvPicPr preferRelativeResize="0"/>
          <p:nvPr/>
        </p:nvPicPr>
        <p:blipFill rotWithShape="1">
          <a:blip r:embed="rId4">
            <a:alphaModFix/>
          </a:blip>
          <a:srcRect b="0" l="0" r="0" t="0"/>
          <a:stretch/>
        </p:blipFill>
        <p:spPr>
          <a:xfrm>
            <a:off x="6284234" y="164592"/>
            <a:ext cx="2642575" cy="2642575"/>
          </a:xfrm>
          <a:prstGeom prst="rect">
            <a:avLst/>
          </a:prstGeom>
          <a:noFill/>
          <a:ln>
            <a:noFill/>
          </a:ln>
        </p:spPr>
      </p:pic>
      <p:pic>
        <p:nvPicPr>
          <p:cNvPr descr="A close up of a sign&#10;&#10;Description automatically generated" id="512" name="Google Shape;512;p33"/>
          <p:cNvPicPr preferRelativeResize="0"/>
          <p:nvPr/>
        </p:nvPicPr>
        <p:blipFill rotWithShape="1">
          <a:blip r:embed="rId5">
            <a:alphaModFix/>
          </a:blip>
          <a:srcRect b="0" l="0" r="0" t="0"/>
          <a:stretch/>
        </p:blipFill>
        <p:spPr>
          <a:xfrm>
            <a:off x="3394843" y="4158688"/>
            <a:ext cx="2324862" cy="2324862"/>
          </a:xfrm>
          <a:prstGeom prst="rect">
            <a:avLst/>
          </a:prstGeom>
          <a:noFill/>
          <a:ln>
            <a:noFill/>
          </a:ln>
        </p:spPr>
      </p:pic>
      <p:pic>
        <p:nvPicPr>
          <p:cNvPr descr="A screenshot of a cell phone&#10;&#10;Description automatically generated" id="513" name="Google Shape;513;p33"/>
          <p:cNvPicPr preferRelativeResize="0"/>
          <p:nvPr/>
        </p:nvPicPr>
        <p:blipFill rotWithShape="1">
          <a:blip r:embed="rId6">
            <a:alphaModFix/>
          </a:blip>
          <a:srcRect b="0" l="0" r="0" t="0"/>
          <a:stretch/>
        </p:blipFill>
        <p:spPr>
          <a:xfrm>
            <a:off x="6185916" y="3163056"/>
            <a:ext cx="2839212" cy="28392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7" name="Shape 517"/>
        <p:cNvGrpSpPr/>
        <p:nvPr/>
      </p:nvGrpSpPr>
      <p:grpSpPr>
        <a:xfrm>
          <a:off x="0" y="0"/>
          <a:ext cx="0" cy="0"/>
          <a:chOff x="0" y="0"/>
          <a:chExt cx="0" cy="0"/>
        </a:xfrm>
      </p:grpSpPr>
      <p:sp>
        <p:nvSpPr>
          <p:cNvPr id="518" name="Google Shape;518;p36"/>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9" name="Google Shape;519;p36"/>
          <p:cNvSpPr txBox="1"/>
          <p:nvPr/>
        </p:nvSpPr>
        <p:spPr>
          <a:xfrm>
            <a:off x="852297" y="502020"/>
            <a:ext cx="4329303" cy="1642970"/>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90000"/>
              </a:lnSpc>
              <a:spcBef>
                <a:spcPts val="0"/>
              </a:spcBef>
              <a:spcAft>
                <a:spcPts val="0"/>
              </a:spcAft>
              <a:buClr>
                <a:schemeClr val="dk1"/>
              </a:buClr>
              <a:buSzPct val="100000"/>
              <a:buFont typeface="Calibri"/>
              <a:buNone/>
            </a:pPr>
            <a:r>
              <a:rPr b="1" i="0" lang="en-US" sz="3500" u="none" cap="none" strike="noStrike">
                <a:solidFill>
                  <a:schemeClr val="dk1"/>
                </a:solidFill>
                <a:latin typeface="Calibri"/>
                <a:ea typeface="Calibri"/>
                <a:cs typeface="Calibri"/>
                <a:sym typeface="Calibri"/>
              </a:rPr>
              <a:t>FOCUS on the NET PRICE Not the Sticker Price</a:t>
            </a:r>
            <a:br>
              <a:rPr b="1" i="0" lang="en-US" sz="3500" u="none" cap="none" strike="noStrike">
                <a:solidFill>
                  <a:schemeClr val="dk1"/>
                </a:solidFill>
                <a:latin typeface="Calibri"/>
                <a:ea typeface="Calibri"/>
                <a:cs typeface="Calibri"/>
                <a:sym typeface="Calibri"/>
              </a:rPr>
            </a:br>
            <a:endParaRPr b="1" i="0" sz="3500" u="none" cap="none" strike="noStrike">
              <a:solidFill>
                <a:schemeClr val="dk1"/>
              </a:solidFill>
              <a:latin typeface="Calibri"/>
              <a:ea typeface="Calibri"/>
              <a:cs typeface="Calibri"/>
              <a:sym typeface="Calibri"/>
            </a:endParaRPr>
          </a:p>
        </p:txBody>
      </p:sp>
      <p:sp>
        <p:nvSpPr>
          <p:cNvPr id="520" name="Google Shape;520;p36"/>
          <p:cNvSpPr txBox="1"/>
          <p:nvPr/>
        </p:nvSpPr>
        <p:spPr>
          <a:xfrm>
            <a:off x="858692" y="2405894"/>
            <a:ext cx="3986392" cy="353508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Your net price for a college is the cost of tuition and fees minus the amount of gift aid that you receive from various sources and education tax benefits. </a:t>
            </a:r>
            <a:endParaRPr b="0" i="0" sz="1600" u="none" cap="none" strike="noStrike">
              <a:solidFill>
                <a:schemeClr val="dk1"/>
              </a:solidFill>
              <a:latin typeface="Calibri"/>
              <a:ea typeface="Calibri"/>
              <a:cs typeface="Calibri"/>
              <a:sym typeface="Calibri"/>
            </a:endParaRPr>
          </a:p>
          <a:p>
            <a:pPr indent="101600" lvl="0" marL="0" marR="0" rtl="0" algn="l">
              <a:lnSpc>
                <a:spcPct val="90000"/>
              </a:lnSpc>
              <a:spcBef>
                <a:spcPts val="6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1600"/>
              <a:buFont typeface="Arial"/>
              <a:buChar char="•"/>
            </a:pPr>
            <a:r>
              <a:rPr b="0" i="1" lang="en-US" sz="1600" u="none" cap="none" strike="noStrike">
                <a:solidFill>
                  <a:schemeClr val="dk1"/>
                </a:solidFill>
                <a:latin typeface="Calibri"/>
                <a:ea typeface="Calibri"/>
                <a:cs typeface="Calibri"/>
                <a:sym typeface="Calibri"/>
              </a:rPr>
              <a:t>Gift aid means grants and scholarships — money you don’t have to pay back.</a:t>
            </a:r>
            <a:endParaRPr b="0" i="0" sz="1400" u="none" cap="none" strike="noStrike">
              <a:solidFill>
                <a:srgbClr val="000000"/>
              </a:solidFill>
              <a:latin typeface="Arial"/>
              <a:ea typeface="Arial"/>
              <a:cs typeface="Arial"/>
              <a:sym typeface="Arial"/>
            </a:endParaRPr>
          </a:p>
          <a:p>
            <a:pPr indent="101600" lvl="0" marL="0" marR="0" rtl="0" algn="l">
              <a:lnSpc>
                <a:spcPct val="90000"/>
              </a:lnSpc>
              <a:spcBef>
                <a:spcPts val="6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Most college websites have net price calculators. This tool uses data you enter to come up with a personalized estimate of how much gift aid that particular college may offer you — and what it will really cost you to attend.</a:t>
            </a:r>
            <a:endParaRPr b="0" i="0" sz="1400" u="none" cap="none" strike="noStrike">
              <a:solidFill>
                <a:srgbClr val="000000"/>
              </a:solidFill>
              <a:latin typeface="Arial"/>
              <a:ea typeface="Arial"/>
              <a:cs typeface="Arial"/>
              <a:sym typeface="Arial"/>
            </a:endParaRPr>
          </a:p>
        </p:txBody>
      </p:sp>
      <p:sp>
        <p:nvSpPr>
          <p:cNvPr id="521" name="Google Shape;521;p36"/>
          <p:cNvSpPr/>
          <p:nvPr/>
        </p:nvSpPr>
        <p:spPr>
          <a:xfrm flipH="1" rot="10800000">
            <a:off x="6092499" y="-5"/>
            <a:ext cx="3069391" cy="6858000"/>
          </a:xfrm>
          <a:prstGeom prst="rect">
            <a:avLst/>
          </a:prstGeom>
          <a:gradFill>
            <a:gsLst>
              <a:gs pos="0">
                <a:srgbClr val="000000">
                  <a:alpha val="92941"/>
                </a:srgbClr>
              </a:gs>
              <a:gs pos="8000">
                <a:srgbClr val="000000">
                  <a:alpha val="92941"/>
                </a:srgbClr>
              </a:gs>
              <a:gs pos="100000">
                <a:schemeClr val="accent1"/>
              </a:gs>
            </a:gsLst>
            <a:lin ang="2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2" name="Google Shape;522;p36"/>
          <p:cNvSpPr/>
          <p:nvPr/>
        </p:nvSpPr>
        <p:spPr>
          <a:xfrm flipH="1" rot="10800000">
            <a:off x="6092499" y="-2"/>
            <a:ext cx="3069391" cy="6400369"/>
          </a:xfrm>
          <a:prstGeom prst="rect">
            <a:avLst/>
          </a:prstGeom>
          <a:gradFill>
            <a:gsLst>
              <a:gs pos="0">
                <a:srgbClr val="1F3864">
                  <a:alpha val="0"/>
                </a:srgbClr>
              </a:gs>
              <a:gs pos="31000">
                <a:srgbClr val="1F3864">
                  <a:alpha val="0"/>
                </a:srgbClr>
              </a:gs>
              <a:gs pos="100000">
                <a:srgbClr val="1F3864">
                  <a:alpha val="25098"/>
                </a:srgbClr>
              </a:gs>
            </a:gsLst>
            <a:lin ang="18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3" name="Google Shape;523;p36"/>
          <p:cNvSpPr/>
          <p:nvPr/>
        </p:nvSpPr>
        <p:spPr>
          <a:xfrm flipH="1" rot="10800000">
            <a:off x="6092499" y="-22"/>
            <a:ext cx="3051501" cy="6400389"/>
          </a:xfrm>
          <a:prstGeom prst="rect">
            <a:avLst/>
          </a:prstGeom>
          <a:gradFill>
            <a:gsLst>
              <a:gs pos="0">
                <a:srgbClr val="4472C4">
                  <a:alpha val="0"/>
                </a:srgbClr>
              </a:gs>
              <a:gs pos="72000">
                <a:srgbClr val="000000">
                  <a:alpha val="20000"/>
                </a:srgbClr>
              </a:gs>
              <a:gs pos="100000">
                <a:srgbClr val="000000">
                  <a:alpha val="20000"/>
                </a:srgbClr>
              </a:gs>
            </a:gsLst>
            <a:lin ang="3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4" name="Google Shape;524;p36"/>
          <p:cNvSpPr/>
          <p:nvPr/>
        </p:nvSpPr>
        <p:spPr>
          <a:xfrm flipH="1" rot="10800000">
            <a:off x="6092499" y="-10"/>
            <a:ext cx="2708601" cy="6857997"/>
          </a:xfrm>
          <a:prstGeom prst="rect">
            <a:avLst/>
          </a:prstGeom>
          <a:gradFill>
            <a:gsLst>
              <a:gs pos="0">
                <a:srgbClr val="4472C4">
                  <a:alpha val="0"/>
                </a:srgbClr>
              </a:gs>
              <a:gs pos="93000">
                <a:srgbClr val="000000">
                  <a:alpha val="27843"/>
                </a:srgbClr>
              </a:gs>
              <a:gs pos="100000">
                <a:srgbClr val="000000">
                  <a:alpha val="27843"/>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close up of a device&#10;&#10;Description automatically generated" id="525" name="Google Shape;525;p36"/>
          <p:cNvPicPr preferRelativeResize="0"/>
          <p:nvPr>
            <p:ph idx="1" type="body"/>
          </p:nvPr>
        </p:nvPicPr>
        <p:blipFill rotWithShape="1">
          <a:blip r:embed="rId3">
            <a:alphaModFix/>
          </a:blip>
          <a:srcRect b="19256" l="0" r="1" t="3153"/>
          <a:stretch/>
        </p:blipFill>
        <p:spPr>
          <a:xfrm>
            <a:off x="5306975" y="2231482"/>
            <a:ext cx="3127897" cy="242692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9" name="Shape 529"/>
        <p:cNvGrpSpPr/>
        <p:nvPr/>
      </p:nvGrpSpPr>
      <p:grpSpPr>
        <a:xfrm>
          <a:off x="0" y="0"/>
          <a:ext cx="0" cy="0"/>
          <a:chOff x="0" y="0"/>
          <a:chExt cx="0" cy="0"/>
        </a:xfrm>
      </p:grpSpPr>
      <p:sp>
        <p:nvSpPr>
          <p:cNvPr id="530" name="Google Shape;530;p39"/>
          <p:cNvSpPr/>
          <p:nvPr/>
        </p:nvSpPr>
        <p:spPr>
          <a:xfrm>
            <a:off x="0" y="0"/>
            <a:ext cx="9144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oney" id="531" name="Google Shape;531;p39"/>
          <p:cNvPicPr preferRelativeResize="0"/>
          <p:nvPr/>
        </p:nvPicPr>
        <p:blipFill rotWithShape="1">
          <a:blip r:embed="rId3">
            <a:alphaModFix/>
          </a:blip>
          <a:srcRect b="0" l="0" r="0" t="0"/>
          <a:stretch/>
        </p:blipFill>
        <p:spPr>
          <a:xfrm>
            <a:off x="-1759" y="1304045"/>
            <a:ext cx="4249909" cy="4249909"/>
          </a:xfrm>
          <a:prstGeom prst="rect">
            <a:avLst/>
          </a:prstGeom>
          <a:noFill/>
          <a:ln>
            <a:noFill/>
          </a:ln>
        </p:spPr>
      </p:pic>
      <p:cxnSp>
        <p:nvCxnSpPr>
          <p:cNvPr id="532" name="Google Shape;532;p39"/>
          <p:cNvCxnSpPr/>
          <p:nvPr/>
        </p:nvCxnSpPr>
        <p:spPr>
          <a:xfrm rot="10800000">
            <a:off x="4895850" y="1749756"/>
            <a:ext cx="3538728" cy="0"/>
          </a:xfrm>
          <a:prstGeom prst="straightConnector1">
            <a:avLst/>
          </a:prstGeom>
          <a:noFill/>
          <a:ln cap="flat" cmpd="sng" w="12700">
            <a:solidFill>
              <a:schemeClr val="accent2"/>
            </a:solidFill>
            <a:prstDash val="solid"/>
            <a:miter lim="800000"/>
            <a:headEnd len="sm" w="sm" type="none"/>
            <a:tailEnd len="sm" w="sm" type="none"/>
          </a:ln>
        </p:spPr>
      </p:cxnSp>
      <p:sp>
        <p:nvSpPr>
          <p:cNvPr id="533" name="Google Shape;533;p39"/>
          <p:cNvSpPr txBox="1"/>
          <p:nvPr>
            <p:ph idx="1" type="body"/>
          </p:nvPr>
        </p:nvSpPr>
        <p:spPr>
          <a:xfrm>
            <a:off x="4895850" y="1909192"/>
            <a:ext cx="3535497" cy="364771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t/>
            </a:r>
            <a:endParaRPr b="1" sz="3200">
              <a:solidFill>
                <a:schemeClr val="lt1"/>
              </a:solidFill>
            </a:endParaRPr>
          </a:p>
          <a:p>
            <a:pPr indent="0" lvl="0" marL="0" rtl="0" algn="l">
              <a:lnSpc>
                <a:spcPct val="90000"/>
              </a:lnSpc>
              <a:spcBef>
                <a:spcPts val="750"/>
              </a:spcBef>
              <a:spcAft>
                <a:spcPts val="0"/>
              </a:spcAft>
              <a:buClr>
                <a:schemeClr val="dk1"/>
              </a:buClr>
              <a:buSzPct val="100000"/>
              <a:buNone/>
            </a:pPr>
            <a:r>
              <a:t/>
            </a:r>
            <a:endParaRPr b="1" sz="3200">
              <a:solidFill>
                <a:schemeClr val="lt1"/>
              </a:solidFill>
            </a:endParaRPr>
          </a:p>
          <a:p>
            <a:pPr indent="0" lvl="0" marL="0" rtl="0" algn="l">
              <a:lnSpc>
                <a:spcPct val="90000"/>
              </a:lnSpc>
              <a:spcBef>
                <a:spcPts val="750"/>
              </a:spcBef>
              <a:spcAft>
                <a:spcPts val="0"/>
              </a:spcAft>
              <a:buClr>
                <a:schemeClr val="lt1"/>
              </a:buClr>
              <a:buSzPct val="100000"/>
              <a:buNone/>
            </a:pPr>
            <a:r>
              <a:rPr b="1" lang="en-US" sz="5400">
                <a:solidFill>
                  <a:schemeClr val="lt1"/>
                </a:solidFill>
              </a:rPr>
              <a:t>HOW MUCH MONEY CAN I GET?</a:t>
            </a:r>
            <a:endParaRPr/>
          </a:p>
          <a:p>
            <a:pPr indent="0" lvl="0" marL="0" rtl="0" algn="l">
              <a:lnSpc>
                <a:spcPct val="90000"/>
              </a:lnSpc>
              <a:spcBef>
                <a:spcPts val="750"/>
              </a:spcBef>
              <a:spcAft>
                <a:spcPts val="0"/>
              </a:spcAft>
              <a:buClr>
                <a:schemeClr val="dk1"/>
              </a:buClr>
              <a:buSzPct val="100000"/>
              <a:buNone/>
            </a:pPr>
            <a:r>
              <a:t/>
            </a:r>
            <a:endParaRPr b="1" sz="4400">
              <a:solidFill>
                <a:schemeClr val="lt1"/>
              </a:solidFill>
            </a:endParaRPr>
          </a:p>
          <a:p>
            <a:pPr indent="-71628" lvl="0" marL="171450" rtl="0" algn="l">
              <a:lnSpc>
                <a:spcPct val="90000"/>
              </a:lnSpc>
              <a:spcBef>
                <a:spcPts val="750"/>
              </a:spcBef>
              <a:spcAft>
                <a:spcPts val="0"/>
              </a:spcAft>
              <a:buClr>
                <a:schemeClr val="dk1"/>
              </a:buClr>
              <a:buSzPct val="100000"/>
              <a:buNone/>
            </a:pPr>
            <a:r>
              <a:t/>
            </a:r>
            <a:endParaRPr b="1" sz="1700">
              <a:solidFill>
                <a:schemeClr val="lt1"/>
              </a:solidFill>
            </a:endParaRPr>
          </a:p>
        </p:txBody>
      </p:sp>
      <p:cxnSp>
        <p:nvCxnSpPr>
          <p:cNvPr id="534" name="Google Shape;534;p39"/>
          <p:cNvCxnSpPr/>
          <p:nvPr/>
        </p:nvCxnSpPr>
        <p:spPr>
          <a:xfrm rot="10800000">
            <a:off x="4895850" y="5707672"/>
            <a:ext cx="3535497" cy="0"/>
          </a:xfrm>
          <a:prstGeom prst="straightConnector1">
            <a:avLst/>
          </a:prstGeom>
          <a:noFill/>
          <a:ln cap="flat" cmpd="sng" w="12700">
            <a:solidFill>
              <a:schemeClr val="accent2"/>
            </a:solidFill>
            <a:prstDash val="solid"/>
            <a:miter lim="800000"/>
            <a:headEnd len="sm" w="sm" type="none"/>
            <a:tailEnd len="sm" w="sm" type="none"/>
          </a:ln>
        </p:spPr>
      </p:cxnSp>
      <p:sp>
        <p:nvSpPr>
          <p:cNvPr id="535" name="Google Shape;535;p39"/>
          <p:cNvSpPr txBox="1"/>
          <p:nvPr/>
        </p:nvSpPr>
        <p:spPr>
          <a:xfrm>
            <a:off x="4895850" y="1729290"/>
            <a:ext cx="3538728" cy="123111"/>
          </a:xfrm>
          <a:prstGeom prst="rect">
            <a:avLst/>
          </a:prstGeom>
          <a:solidFill>
            <a:srgbClr val="FF33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
              <a:buFont typeface="Arial"/>
              <a:buNone/>
            </a:pPr>
            <a:r>
              <a:rPr b="0" i="0" lang="en-US" sz="200" u="none" cap="none" strike="noStrike">
                <a:solidFill>
                  <a:schemeClr val="dk1"/>
                </a:solidFill>
                <a:latin typeface="Calibri"/>
                <a:ea typeface="Calibri"/>
                <a:cs typeface="Calibri"/>
                <a:sym typeface="Calibri"/>
              </a:rPr>
              <a:t>l</a:t>
            </a:r>
            <a:endParaRPr b="0" i="0" sz="1400" u="none" cap="none" strike="noStrike">
              <a:solidFill>
                <a:srgbClr val="000000"/>
              </a:solidFill>
              <a:latin typeface="Arial"/>
              <a:ea typeface="Arial"/>
              <a:cs typeface="Arial"/>
              <a:sym typeface="Arial"/>
            </a:endParaRPr>
          </a:p>
        </p:txBody>
      </p:sp>
      <p:sp>
        <p:nvSpPr>
          <p:cNvPr id="536" name="Google Shape;536;p39"/>
          <p:cNvSpPr txBox="1"/>
          <p:nvPr/>
        </p:nvSpPr>
        <p:spPr>
          <a:xfrm>
            <a:off x="4892619" y="5646116"/>
            <a:ext cx="3538728" cy="123111"/>
          </a:xfrm>
          <a:prstGeom prst="rect">
            <a:avLst/>
          </a:prstGeom>
          <a:solidFill>
            <a:srgbClr val="FF33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
              <a:buFont typeface="Arial"/>
              <a:buNone/>
            </a:pPr>
            <a:r>
              <a:rPr b="0" i="0" lang="en-US" sz="200" u="none" cap="none" strike="noStrike">
                <a:solidFill>
                  <a:schemeClr val="dk1"/>
                </a:solidFill>
                <a:latin typeface="Calibri"/>
                <a:ea typeface="Calibri"/>
                <a:cs typeface="Calibri"/>
                <a:sym typeface="Calibri"/>
              </a:rPr>
              <a:t>l</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400">
        <p14:doors dir="vert"/>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1" name="Shape 541"/>
        <p:cNvGrpSpPr/>
        <p:nvPr/>
      </p:nvGrpSpPr>
      <p:grpSpPr>
        <a:xfrm>
          <a:off x="0" y="0"/>
          <a:ext cx="0" cy="0"/>
          <a:chOff x="0" y="0"/>
          <a:chExt cx="0" cy="0"/>
        </a:xfrm>
      </p:grpSpPr>
      <p:sp>
        <p:nvSpPr>
          <p:cNvPr id="542" name="Google Shape;542;p41"/>
          <p:cNvSpPr/>
          <p:nvPr/>
        </p:nvSpPr>
        <p:spPr>
          <a:xfrm>
            <a:off x="0" y="0"/>
            <a:ext cx="9143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3" name="Google Shape;543;p41"/>
          <p:cNvSpPr/>
          <p:nvPr/>
        </p:nvSpPr>
        <p:spPr>
          <a:xfrm>
            <a:off x="0" y="0"/>
            <a:ext cx="9144000" cy="86584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4" name="Google Shape;544;p41"/>
          <p:cNvSpPr/>
          <p:nvPr/>
        </p:nvSpPr>
        <p:spPr>
          <a:xfrm>
            <a:off x="388416" y="0"/>
            <a:ext cx="8423809" cy="4588184"/>
          </a:xfrm>
          <a:prstGeom prst="rect">
            <a:avLst/>
          </a:prstGeom>
          <a:solidFill>
            <a:schemeClr val="lt1"/>
          </a:solidFill>
          <a:ln>
            <a:noFill/>
          </a:ln>
          <a:effectLst>
            <a:outerShdw blurRad="139700" rotWithShape="0" algn="t" dir="5400000" dist="127000">
              <a:srgbClr val="000000">
                <a:alpha val="1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45" name="Google Shape;545;p41"/>
          <p:cNvPicPr preferRelativeResize="0"/>
          <p:nvPr/>
        </p:nvPicPr>
        <p:blipFill rotWithShape="1">
          <a:blip r:embed="rId3">
            <a:alphaModFix/>
          </a:blip>
          <a:srcRect b="26199" l="0" r="0" t="1457"/>
          <a:stretch/>
        </p:blipFill>
        <p:spPr>
          <a:xfrm>
            <a:off x="388416" y="0"/>
            <a:ext cx="7720593" cy="3867993"/>
          </a:xfrm>
          <a:prstGeom prst="rect">
            <a:avLst/>
          </a:prstGeom>
          <a:noFill/>
          <a:ln>
            <a:noFill/>
          </a:ln>
        </p:spPr>
      </p:pic>
      <p:sp>
        <p:nvSpPr>
          <p:cNvPr id="546" name="Google Shape;546;p41"/>
          <p:cNvSpPr/>
          <p:nvPr/>
        </p:nvSpPr>
        <p:spPr>
          <a:xfrm flipH="1" rot="5400000">
            <a:off x="2817950" y="5666847"/>
            <a:ext cx="1463040" cy="3428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7" name="Google Shape;547;p41"/>
          <p:cNvSpPr txBox="1"/>
          <p:nvPr/>
        </p:nvSpPr>
        <p:spPr>
          <a:xfrm>
            <a:off x="3872039" y="4883544"/>
            <a:ext cx="4940186" cy="155690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101600" lvl="0" marL="0" marR="0" rtl="0" algn="l">
              <a:lnSpc>
                <a:spcPct val="90000"/>
              </a:lnSpc>
              <a:spcBef>
                <a:spcPts val="6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548" name="Google Shape;548;p41"/>
          <p:cNvSpPr txBox="1"/>
          <p:nvPr/>
        </p:nvSpPr>
        <p:spPr>
          <a:xfrm>
            <a:off x="2819400" y="4952471"/>
            <a:ext cx="1752600" cy="148798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9" name="Google Shape;549;p41"/>
          <p:cNvSpPr txBox="1"/>
          <p:nvPr/>
        </p:nvSpPr>
        <p:spPr>
          <a:xfrm>
            <a:off x="810354" y="2629528"/>
            <a:ext cx="2807144" cy="148166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0" name="Google Shape;550;p41"/>
          <p:cNvSpPr txBox="1"/>
          <p:nvPr/>
        </p:nvSpPr>
        <p:spPr>
          <a:xfrm>
            <a:off x="904135" y="1669324"/>
            <a:ext cx="8305799" cy="243143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verlock"/>
                <a:ea typeface="Overlock"/>
                <a:cs typeface="Overlock"/>
                <a:sym typeface="Overlock"/>
              </a:rPr>
              <a:t>     COST OF                           STUDENT AID                       OTHER FINANCIAL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verlock"/>
                <a:ea typeface="Overlock"/>
                <a:cs typeface="Overlock"/>
                <a:sym typeface="Overlock"/>
              </a:rPr>
              <a:t>ATTENDANCE (COA)          INDEX (SAI)                          AID (OFA)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verlock"/>
                <a:ea typeface="Overlock"/>
                <a:cs typeface="Overlock"/>
                <a:sym typeface="Overlock"/>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verlock"/>
              <a:ea typeface="Overlock"/>
              <a:cs typeface="Overlock"/>
              <a:sym typeface="Overlock"/>
            </a:endParaRPr>
          </a:p>
        </p:txBody>
      </p:sp>
      <p:sp>
        <p:nvSpPr>
          <p:cNvPr descr="Cost of  Attendance Information" id="551" name="Google Shape;551;p41"/>
          <p:cNvSpPr txBox="1"/>
          <p:nvPr/>
        </p:nvSpPr>
        <p:spPr>
          <a:xfrm>
            <a:off x="1140185" y="2508345"/>
            <a:ext cx="2807144" cy="1820816"/>
          </a:xfrm>
          <a:prstGeom prst="rect">
            <a:avLst/>
          </a:prstGeom>
          <a:solidFill>
            <a:schemeClr val="lt1">
              <a:alpha val="23921"/>
            </a:schemeClr>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1200"/>
              <a:buFont typeface="Arial"/>
              <a:buNone/>
            </a:pPr>
            <a:r>
              <a:rPr b="1" i="0" lang="en-US" sz="1200" u="none" cap="none" strike="noStrike">
                <a:solidFill>
                  <a:schemeClr val="dk1"/>
                </a:solidFill>
                <a:latin typeface="Century Schoolbook"/>
                <a:ea typeface="Century Schoolbook"/>
                <a:cs typeface="Century Schoolbook"/>
                <a:sym typeface="Century Schoolbook"/>
              </a:rPr>
              <a:t>Tuition &amp; Fees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240"/>
              </a:spcBef>
              <a:spcAft>
                <a:spcPts val="0"/>
              </a:spcAft>
              <a:buClr>
                <a:srgbClr val="000000"/>
              </a:buClr>
              <a:buSzPts val="1200"/>
              <a:buFont typeface="Arial"/>
              <a:buNone/>
            </a:pPr>
            <a:r>
              <a:rPr b="1" i="0" lang="en-US" sz="1200" u="none" cap="none" strike="noStrike">
                <a:solidFill>
                  <a:schemeClr val="dk1"/>
                </a:solidFill>
                <a:latin typeface="Century Schoolbook"/>
                <a:ea typeface="Century Schoolbook"/>
                <a:cs typeface="Century Schoolbook"/>
                <a:sym typeface="Century Schoolbook"/>
              </a:rPr>
              <a:t>Room &amp; Board</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240"/>
              </a:spcBef>
              <a:spcAft>
                <a:spcPts val="0"/>
              </a:spcAft>
              <a:buClr>
                <a:srgbClr val="000000"/>
              </a:buClr>
              <a:buSzPts val="1200"/>
              <a:buFont typeface="Arial"/>
              <a:buNone/>
            </a:pPr>
            <a:r>
              <a:rPr b="1" i="0" lang="en-US" sz="1200" u="none" cap="none" strike="noStrike">
                <a:solidFill>
                  <a:schemeClr val="dk1"/>
                </a:solidFill>
                <a:latin typeface="Century Schoolbook"/>
                <a:ea typeface="Century Schoolbook"/>
                <a:cs typeface="Century Schoolbook"/>
                <a:sym typeface="Century Schoolbook"/>
              </a:rPr>
              <a:t>Books &amp; Supplies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240"/>
              </a:spcBef>
              <a:spcAft>
                <a:spcPts val="0"/>
              </a:spcAft>
              <a:buClr>
                <a:srgbClr val="000000"/>
              </a:buClr>
              <a:buSzPts val="1200"/>
              <a:buFont typeface="Arial"/>
              <a:buNone/>
            </a:pPr>
            <a:r>
              <a:rPr b="1" i="0" lang="en-US" sz="1200" u="none" cap="none" strike="noStrike">
                <a:solidFill>
                  <a:schemeClr val="dk1"/>
                </a:solidFill>
                <a:latin typeface="Century Schoolbook"/>
                <a:ea typeface="Century Schoolbook"/>
                <a:cs typeface="Century Schoolbook"/>
                <a:sym typeface="Century Schoolbook"/>
              </a:rPr>
              <a:t>Equipment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240"/>
              </a:spcBef>
              <a:spcAft>
                <a:spcPts val="0"/>
              </a:spcAft>
              <a:buClr>
                <a:srgbClr val="000000"/>
              </a:buClr>
              <a:buSzPts val="1200"/>
              <a:buFont typeface="Arial"/>
              <a:buNone/>
            </a:pPr>
            <a:r>
              <a:rPr b="1" i="0" lang="en-US" sz="1200" u="none" cap="none" strike="noStrike">
                <a:solidFill>
                  <a:schemeClr val="dk1"/>
                </a:solidFill>
                <a:latin typeface="Century Schoolbook"/>
                <a:ea typeface="Century Schoolbook"/>
                <a:cs typeface="Century Schoolbook"/>
                <a:sym typeface="Century Schoolbook"/>
              </a:rPr>
              <a:t>Transportation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240"/>
              </a:spcBef>
              <a:spcAft>
                <a:spcPts val="0"/>
              </a:spcAft>
              <a:buClr>
                <a:srgbClr val="000000"/>
              </a:buClr>
              <a:buSzPts val="1200"/>
              <a:buFont typeface="Arial"/>
              <a:buNone/>
            </a:pPr>
            <a:r>
              <a:rPr b="1" i="0" lang="en-US" sz="1200" u="none" cap="none" strike="noStrike">
                <a:solidFill>
                  <a:schemeClr val="dk1"/>
                </a:solidFill>
                <a:latin typeface="Century Schoolbook"/>
                <a:ea typeface="Century Schoolbook"/>
                <a:cs typeface="Century Schoolbook"/>
                <a:sym typeface="Century Schoolbook"/>
              </a:rPr>
              <a:t>Miscellaneous Personal</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240"/>
              </a:spcBef>
              <a:spcAft>
                <a:spcPts val="0"/>
              </a:spcAft>
              <a:buClr>
                <a:srgbClr val="000000"/>
              </a:buClr>
              <a:buSzPts val="1200"/>
              <a:buFont typeface="Arial"/>
              <a:buNone/>
            </a:pPr>
            <a:r>
              <a:rPr b="1" i="0" lang="en-US" sz="1200" u="none" cap="none" strike="noStrike">
                <a:solidFill>
                  <a:schemeClr val="dk1"/>
                </a:solidFill>
                <a:latin typeface="Century Schoolbook"/>
                <a:ea typeface="Century Schoolbook"/>
                <a:cs typeface="Century Schoolbook"/>
                <a:sym typeface="Century Schoolbook"/>
              </a:rPr>
              <a:t>    Expenses</a:t>
            </a:r>
            <a:endParaRPr b="0" i="0" sz="1400" u="none" cap="none" strike="noStrike">
              <a:solidFill>
                <a:srgbClr val="000000"/>
              </a:solidFill>
              <a:latin typeface="Arial"/>
              <a:ea typeface="Arial"/>
              <a:cs typeface="Arial"/>
              <a:sym typeface="Arial"/>
            </a:endParaRPr>
          </a:p>
          <a:p>
            <a:pPr indent="-138748" lvl="0" marL="230188" marR="0" rtl="0" algn="l">
              <a:lnSpc>
                <a:spcPct val="90000"/>
              </a:lnSpc>
              <a:spcBef>
                <a:spcPts val="360"/>
              </a:spcBef>
              <a:spcAft>
                <a:spcPts val="0"/>
              </a:spcAft>
              <a:buClr>
                <a:schemeClr val="dk1"/>
              </a:buClr>
              <a:buSzPts val="1440"/>
              <a:buFont typeface="Arial"/>
              <a:buNone/>
            </a:pPr>
            <a:r>
              <a:t/>
            </a:r>
            <a:endParaRPr b="0" i="0" sz="1800" u="none" cap="none" strike="noStrike">
              <a:solidFill>
                <a:schemeClr val="dk1"/>
              </a:solidFill>
              <a:latin typeface="Century Schoolbook"/>
              <a:ea typeface="Century Schoolbook"/>
              <a:cs typeface="Century Schoolbook"/>
              <a:sym typeface="Century Schoolbook"/>
            </a:endParaRPr>
          </a:p>
          <a:p>
            <a:pPr indent="-138748" lvl="0" marL="230188" marR="0" rtl="0" algn="l">
              <a:lnSpc>
                <a:spcPct val="90000"/>
              </a:lnSpc>
              <a:spcBef>
                <a:spcPts val="360"/>
              </a:spcBef>
              <a:spcAft>
                <a:spcPts val="0"/>
              </a:spcAft>
              <a:buClr>
                <a:schemeClr val="dk1"/>
              </a:buClr>
              <a:buSzPts val="1440"/>
              <a:buFont typeface="Noto Sans Symbols"/>
              <a:buNone/>
            </a:pPr>
            <a:r>
              <a:t/>
            </a:r>
            <a:endParaRPr b="0" i="0" sz="1800" u="none" cap="none" strike="noStrike">
              <a:solidFill>
                <a:srgbClr val="535353"/>
              </a:solidFill>
              <a:latin typeface="Comic Sans MS"/>
              <a:ea typeface="Comic Sans MS"/>
              <a:cs typeface="Comic Sans MS"/>
              <a:sym typeface="Comic Sans MS"/>
            </a:endParaRPr>
          </a:p>
        </p:txBody>
      </p:sp>
      <p:sp>
        <p:nvSpPr>
          <p:cNvPr descr="Parent Contribution &amp; Student Contribution=EFC" id="552" name="Google Shape;552;p41"/>
          <p:cNvSpPr txBox="1"/>
          <p:nvPr/>
        </p:nvSpPr>
        <p:spPr>
          <a:xfrm>
            <a:off x="3318023" y="2385872"/>
            <a:ext cx="2380314" cy="636425"/>
          </a:xfrm>
          <a:prstGeom prst="rect">
            <a:avLst/>
          </a:prstGeom>
          <a:solidFill>
            <a:schemeClr val="lt1">
              <a:alpha val="23921"/>
            </a:schemeClr>
          </a:solid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000"/>
              <a:buFont typeface="Arial"/>
              <a:buNone/>
            </a:pPr>
            <a:r>
              <a:rPr b="0" i="0" lang="en-US" sz="2000" u="none" cap="none" strike="noStrike">
                <a:solidFill>
                  <a:schemeClr val="dk2"/>
                </a:solidFill>
                <a:latin typeface="Calibri"/>
                <a:ea typeface="Calibri"/>
                <a:cs typeface="Calibri"/>
                <a:sym typeface="Calibri"/>
              </a:rPr>
              <a:t>	</a:t>
            </a:r>
            <a:r>
              <a:rPr b="1" i="0" lang="en-US" sz="1200" u="none" cap="none" strike="noStrike">
                <a:solidFill>
                  <a:schemeClr val="dk1"/>
                </a:solidFill>
                <a:latin typeface="Century Schoolbook"/>
                <a:ea typeface="Century Schoolbook"/>
                <a:cs typeface="Century Schoolbook"/>
                <a:sym typeface="Century Schoolbook"/>
              </a:rPr>
              <a:t>Parent Contribution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200"/>
              <a:buFont typeface="Arial"/>
              <a:buNone/>
            </a:pPr>
            <a:r>
              <a:rPr b="1" i="0" lang="en-US" sz="1200" u="none" cap="none" strike="noStrike">
                <a:solidFill>
                  <a:schemeClr val="dk1"/>
                </a:solidFill>
                <a:latin typeface="Century Schoolbook"/>
                <a:ea typeface="Century Schoolbook"/>
                <a:cs typeface="Century Schoolbook"/>
                <a:sym typeface="Century Schoolbook"/>
              </a:rPr>
              <a:t>       Student Contribution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2"/>
              </a:buClr>
              <a:buSzPts val="1200"/>
              <a:buFont typeface="Arial"/>
              <a:buNone/>
            </a:pPr>
            <a:r>
              <a:rPr b="1" i="0" lang="en-US" sz="1200" u="sng" cap="none" strike="noStrike">
                <a:solidFill>
                  <a:schemeClr val="dk2"/>
                </a:solidFill>
                <a:latin typeface="Century Schoolbook"/>
                <a:ea typeface="Century Schoolbook"/>
                <a:cs typeface="Century Schoolbook"/>
                <a:sym typeface="Century Schoolbook"/>
              </a:rPr>
              <a:t>           </a:t>
            </a:r>
            <a:endParaRPr b="0" i="0" sz="1200" u="none" cap="none" strike="noStrike">
              <a:solidFill>
                <a:schemeClr val="dk1"/>
              </a:solidFill>
              <a:latin typeface="Century Schoolbook"/>
              <a:ea typeface="Century Schoolbook"/>
              <a:cs typeface="Century Schoolbook"/>
              <a:sym typeface="Century Schoolbook"/>
            </a:endParaRPr>
          </a:p>
        </p:txBody>
      </p:sp>
      <p:sp>
        <p:nvSpPr>
          <p:cNvPr id="553" name="Google Shape;553;p41"/>
          <p:cNvSpPr txBox="1"/>
          <p:nvPr/>
        </p:nvSpPr>
        <p:spPr>
          <a:xfrm>
            <a:off x="2638482" y="4971871"/>
            <a:ext cx="392367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Overlock"/>
                <a:ea typeface="Overlock"/>
                <a:cs typeface="Overlock"/>
                <a:sym typeface="Overlock"/>
              </a:rPr>
              <a:t>Keep this in mind: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Overlock"/>
              <a:buChar char="•"/>
            </a:pPr>
            <a:r>
              <a:rPr b="1" i="0" lang="en-US" sz="1800" u="none" cap="none" strike="noStrike">
                <a:solidFill>
                  <a:schemeClr val="dk1"/>
                </a:solidFill>
                <a:latin typeface="Overlock"/>
                <a:ea typeface="Overlock"/>
                <a:cs typeface="Overlock"/>
                <a:sym typeface="Overlock"/>
              </a:rPr>
              <a:t>COA (varies by school)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Overlock"/>
              <a:buChar char="•"/>
            </a:pPr>
            <a:r>
              <a:rPr b="1" i="0" lang="en-US" sz="1800" u="none" cap="none" strike="noStrike">
                <a:solidFill>
                  <a:schemeClr val="dk1"/>
                </a:solidFill>
                <a:latin typeface="Overlock"/>
                <a:ea typeface="Overlock"/>
                <a:cs typeface="Overlock"/>
                <a:sym typeface="Overlock"/>
              </a:rPr>
              <a:t>SAI (remains constant)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Overlock"/>
              <a:buChar char="•"/>
            </a:pPr>
            <a:r>
              <a:rPr b="1" i="0" lang="en-US" sz="1800" u="none" cap="none" strike="noStrike">
                <a:solidFill>
                  <a:schemeClr val="dk1"/>
                </a:solidFill>
                <a:latin typeface="Overlock"/>
                <a:ea typeface="Overlock"/>
                <a:cs typeface="Overlock"/>
                <a:sym typeface="Overlock"/>
              </a:rPr>
              <a:t>OFA (varies by school)</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8" name="Shape 558"/>
        <p:cNvGrpSpPr/>
        <p:nvPr/>
      </p:nvGrpSpPr>
      <p:grpSpPr>
        <a:xfrm>
          <a:off x="0" y="0"/>
          <a:ext cx="0" cy="0"/>
          <a:chOff x="0" y="0"/>
          <a:chExt cx="0" cy="0"/>
        </a:xfrm>
      </p:grpSpPr>
      <p:sp>
        <p:nvSpPr>
          <p:cNvPr id="559" name="Google Shape;559;p42"/>
          <p:cNvSpPr/>
          <p:nvPr/>
        </p:nvSpPr>
        <p:spPr>
          <a:xfrm>
            <a:off x="0" y="0"/>
            <a:ext cx="9144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0" name="Google Shape;560;p42"/>
          <p:cNvSpPr txBox="1"/>
          <p:nvPr>
            <p:ph type="title"/>
          </p:nvPr>
        </p:nvSpPr>
        <p:spPr>
          <a:xfrm>
            <a:off x="1799425" y="2073715"/>
            <a:ext cx="5201819" cy="299304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7700"/>
              <a:buFont typeface="Calibri"/>
              <a:buNone/>
            </a:pPr>
            <a:r>
              <a:rPr lang="en-US" sz="7700">
                <a:solidFill>
                  <a:schemeClr val="lt1"/>
                </a:solidFill>
                <a:latin typeface="Calibri"/>
                <a:ea typeface="Calibri"/>
                <a:cs typeface="Calibri"/>
                <a:sym typeface="Calibri"/>
              </a:rPr>
              <a:t>How do I apply?</a:t>
            </a:r>
            <a:endParaRPr/>
          </a:p>
        </p:txBody>
      </p:sp>
      <p:sp>
        <p:nvSpPr>
          <p:cNvPr id="561" name="Google Shape;561;p42"/>
          <p:cNvSpPr/>
          <p:nvPr/>
        </p:nvSpPr>
        <p:spPr>
          <a:xfrm>
            <a:off x="94654" y="115193"/>
            <a:ext cx="8954691"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62" name="Google Shape;562;p42"/>
          <p:cNvCxnSpPr/>
          <p:nvPr/>
        </p:nvCxnSpPr>
        <p:spPr>
          <a:xfrm rot="10800000">
            <a:off x="1799424" y="1883640"/>
            <a:ext cx="5201820" cy="0"/>
          </a:xfrm>
          <a:prstGeom prst="straightConnector1">
            <a:avLst/>
          </a:prstGeom>
          <a:noFill/>
          <a:ln cap="flat" cmpd="sng" w="12700">
            <a:solidFill>
              <a:schemeClr val="accent2"/>
            </a:solidFill>
            <a:prstDash val="solid"/>
            <a:miter lim="800000"/>
            <a:headEnd len="sm" w="sm" type="none"/>
            <a:tailEnd len="sm" w="sm" type="none"/>
          </a:ln>
        </p:spPr>
      </p:cxnSp>
      <p:cxnSp>
        <p:nvCxnSpPr>
          <p:cNvPr id="563" name="Google Shape;563;p42"/>
          <p:cNvCxnSpPr/>
          <p:nvPr/>
        </p:nvCxnSpPr>
        <p:spPr>
          <a:xfrm rot="10800000">
            <a:off x="1799424" y="5066757"/>
            <a:ext cx="5201820" cy="0"/>
          </a:xfrm>
          <a:prstGeom prst="straightConnector1">
            <a:avLst/>
          </a:prstGeom>
          <a:noFill/>
          <a:ln cap="flat" cmpd="sng" w="12700">
            <a:solidFill>
              <a:schemeClr val="accent2"/>
            </a:solidFill>
            <a:prstDash val="solid"/>
            <a:miter lim="800000"/>
            <a:headEnd len="sm" w="sm" type="none"/>
            <a:tailEnd len="sm" w="sm" type="none"/>
          </a:ln>
        </p:spPr>
      </p:cxnSp>
      <p:sp>
        <p:nvSpPr>
          <p:cNvPr id="564" name="Google Shape;564;p42"/>
          <p:cNvSpPr txBox="1"/>
          <p:nvPr/>
        </p:nvSpPr>
        <p:spPr>
          <a:xfrm>
            <a:off x="1653860" y="1840179"/>
            <a:ext cx="5690716" cy="138499"/>
          </a:xfrm>
          <a:prstGeom prst="rect">
            <a:avLst/>
          </a:prstGeom>
          <a:solidFill>
            <a:srgbClr val="FF33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
              <a:buFont typeface="Arial"/>
              <a:buNone/>
            </a:pPr>
            <a:r>
              <a:rPr b="0" i="0" lang="en-US" sz="300" u="none" cap="none" strike="noStrike">
                <a:solidFill>
                  <a:schemeClr val="dk1"/>
                </a:solidFill>
                <a:latin typeface="Calibri"/>
                <a:ea typeface="Calibri"/>
                <a:cs typeface="Calibri"/>
                <a:sym typeface="Calibri"/>
              </a:rPr>
              <a:t>l</a:t>
            </a:r>
            <a:endParaRPr b="0" i="0" sz="1400" u="none" cap="none" strike="noStrike">
              <a:solidFill>
                <a:srgbClr val="000000"/>
              </a:solidFill>
              <a:latin typeface="Arial"/>
              <a:ea typeface="Arial"/>
              <a:cs typeface="Arial"/>
              <a:sym typeface="Arial"/>
            </a:endParaRPr>
          </a:p>
        </p:txBody>
      </p:sp>
      <p:sp>
        <p:nvSpPr>
          <p:cNvPr id="565" name="Google Shape;565;p42"/>
          <p:cNvSpPr txBox="1"/>
          <p:nvPr/>
        </p:nvSpPr>
        <p:spPr>
          <a:xfrm>
            <a:off x="1726641" y="4985854"/>
            <a:ext cx="5690716" cy="138499"/>
          </a:xfrm>
          <a:prstGeom prst="rect">
            <a:avLst/>
          </a:prstGeom>
          <a:solidFill>
            <a:srgbClr val="FF33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
              <a:buFont typeface="Arial"/>
              <a:buNone/>
            </a:pPr>
            <a:r>
              <a:rPr b="0" i="0" lang="en-US" sz="300" u="none" cap="none" strike="noStrike">
                <a:solidFill>
                  <a:schemeClr val="dk1"/>
                </a:solidFill>
                <a:latin typeface="Calibri"/>
                <a:ea typeface="Calibri"/>
                <a:cs typeface="Calibri"/>
                <a:sym typeface="Calibri"/>
              </a:rPr>
              <a:t>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9" name="Shape 569"/>
        <p:cNvGrpSpPr/>
        <p:nvPr/>
      </p:nvGrpSpPr>
      <p:grpSpPr>
        <a:xfrm>
          <a:off x="0" y="0"/>
          <a:ext cx="0" cy="0"/>
          <a:chOff x="0" y="0"/>
          <a:chExt cx="0" cy="0"/>
        </a:xfrm>
      </p:grpSpPr>
      <p:sp>
        <p:nvSpPr>
          <p:cNvPr id="570" name="Google Shape;570;p44"/>
          <p:cNvSpPr txBox="1"/>
          <p:nvPr/>
        </p:nvSpPr>
        <p:spPr>
          <a:xfrm>
            <a:off x="381000" y="2759678"/>
            <a:ext cx="8458200" cy="31393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3263"/>
                </a:solidFill>
                <a:latin typeface="Calibri"/>
                <a:ea typeface="Calibri"/>
                <a:cs typeface="Calibri"/>
                <a:sym typeface="Calibri"/>
              </a:rPr>
              <a:t>Undocumented Circumstances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33333"/>
                </a:solidFill>
                <a:latin typeface="Arial"/>
                <a:ea typeface="Arial"/>
                <a:cs typeface="Arial"/>
                <a:sym typeface="Arial"/>
              </a:rPr>
              <a:t>Parents without social security numbers will now be able to get an FSA ID electronically. Transunion knowledge-based questions will be used to verify identity, or documents may be provided to verify identity. Live language help is available for many different languages if you </a:t>
            </a:r>
            <a:r>
              <a:rPr b="0" i="0" lang="en-US" sz="1800" u="sng" cap="none" strike="noStrike">
                <a:solidFill>
                  <a:srgbClr val="003263"/>
                </a:solidFill>
                <a:latin typeface="Arial"/>
                <a:ea typeface="Arial"/>
                <a:cs typeface="Arial"/>
                <a:sym typeface="Arial"/>
                <a:hlinkClick r:id="rId3">
                  <a:extLst>
                    <a:ext uri="{A12FA001-AC4F-418D-AE19-62706E023703}">
                      <ahyp:hlinkClr val="tx"/>
                    </a:ext>
                  </a:extLst>
                </a:hlinkClick>
              </a:rPr>
              <a:t>call the help center</a:t>
            </a:r>
            <a:r>
              <a:rPr b="0" i="0" lang="en-US" sz="1800" u="sng" cap="none" strike="noStrike">
                <a:solidFill>
                  <a:srgbClr val="003263"/>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3333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33333"/>
                </a:solidFill>
                <a:latin typeface="Arial"/>
                <a:ea typeface="Arial"/>
                <a:cs typeface="Arial"/>
                <a:sym typeface="Arial"/>
              </a:rPr>
              <a:t>Please note:</a:t>
            </a:r>
            <a:r>
              <a:rPr b="0" i="0" lang="en-US" sz="1800" u="none" cap="none" strike="noStrike">
                <a:solidFill>
                  <a:srgbClr val="333333"/>
                </a:solidFill>
                <a:latin typeface="Arial"/>
                <a:ea typeface="Arial"/>
                <a:cs typeface="Arial"/>
                <a:sym typeface="Arial"/>
              </a:rPr>
              <a:t> undocumented students (other than DACA) cannot complete a FAFSA because they do not have a social security number. Students under DACA can get a social security number, so they can complete a FAFSA, but those students are not eligible for federal or North Carolina government aid. They should check with their colleges to see if the FAFSA is the preferred form for receiving aid at the institution they will attend. </a:t>
            </a:r>
            <a:endParaRPr b="0" i="0" sz="1400" u="none" cap="none" strike="noStrike">
              <a:solidFill>
                <a:srgbClr val="000000"/>
              </a:solidFill>
              <a:latin typeface="Arial"/>
              <a:ea typeface="Arial"/>
              <a:cs typeface="Arial"/>
              <a:sym typeface="Arial"/>
            </a:endParaRPr>
          </a:p>
        </p:txBody>
      </p:sp>
      <p:pic>
        <p:nvPicPr>
          <p:cNvPr id="571" name="Google Shape;571;p44"/>
          <p:cNvPicPr preferRelativeResize="0"/>
          <p:nvPr/>
        </p:nvPicPr>
        <p:blipFill rotWithShape="1">
          <a:blip r:embed="rId4">
            <a:alphaModFix/>
          </a:blip>
          <a:srcRect b="1387" l="66" r="667" t="89368"/>
          <a:stretch/>
        </p:blipFill>
        <p:spPr>
          <a:xfrm>
            <a:off x="-76200" y="2021205"/>
            <a:ext cx="9220200" cy="475488"/>
          </a:xfrm>
          <a:prstGeom prst="rect">
            <a:avLst/>
          </a:prstGeom>
          <a:noFill/>
          <a:ln>
            <a:noFill/>
          </a:ln>
        </p:spPr>
      </p:pic>
      <p:pic>
        <p:nvPicPr>
          <p:cNvPr id="572" name="Google Shape;572;p44"/>
          <p:cNvPicPr preferRelativeResize="0"/>
          <p:nvPr/>
        </p:nvPicPr>
        <p:blipFill rotWithShape="1">
          <a:blip r:embed="rId4">
            <a:alphaModFix/>
          </a:blip>
          <a:srcRect b="40160" l="-380" r="3017" t="16896"/>
          <a:stretch/>
        </p:blipFill>
        <p:spPr>
          <a:xfrm>
            <a:off x="-152400" y="405004"/>
            <a:ext cx="9296400" cy="1616202"/>
          </a:xfrm>
          <a:prstGeom prst="rect">
            <a:avLst/>
          </a:prstGeom>
          <a:noFill/>
          <a:ln>
            <a:noFill/>
          </a:ln>
        </p:spPr>
      </p:pic>
      <p:pic>
        <p:nvPicPr>
          <p:cNvPr id="573" name="Google Shape;573;p44"/>
          <p:cNvPicPr preferRelativeResize="0"/>
          <p:nvPr/>
        </p:nvPicPr>
        <p:blipFill rotWithShape="1">
          <a:blip r:embed="rId4">
            <a:alphaModFix/>
          </a:blip>
          <a:srcRect b="228609" l="6732" r="-6666" t="-135721"/>
          <a:stretch/>
        </p:blipFill>
        <p:spPr>
          <a:xfrm>
            <a:off x="158496" y="-60960"/>
            <a:ext cx="9137904" cy="365760"/>
          </a:xfrm>
          <a:prstGeom prst="rect">
            <a:avLst/>
          </a:prstGeom>
          <a:noFill/>
          <a:ln>
            <a:noFill/>
          </a:ln>
        </p:spPr>
      </p:pic>
      <p:pic>
        <p:nvPicPr>
          <p:cNvPr id="574" name="Google Shape;574;p44"/>
          <p:cNvPicPr preferRelativeResize="0"/>
          <p:nvPr/>
        </p:nvPicPr>
        <p:blipFill rotWithShape="1">
          <a:blip r:embed="rId4">
            <a:alphaModFix/>
          </a:blip>
          <a:srcRect b="1387" l="66" r="667" t="89368"/>
          <a:stretch/>
        </p:blipFill>
        <p:spPr>
          <a:xfrm>
            <a:off x="-91440" y="0"/>
            <a:ext cx="9235440" cy="47548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8" name="Shape 578"/>
        <p:cNvGrpSpPr/>
        <p:nvPr/>
      </p:nvGrpSpPr>
      <p:grpSpPr>
        <a:xfrm>
          <a:off x="0" y="0"/>
          <a:ext cx="0" cy="0"/>
          <a:chOff x="0" y="0"/>
          <a:chExt cx="0" cy="0"/>
        </a:xfrm>
      </p:grpSpPr>
      <p:sp>
        <p:nvSpPr>
          <p:cNvPr id="579" name="Google Shape;579;p46"/>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0" name="Google Shape;580;p46"/>
          <p:cNvSpPr/>
          <p:nvPr/>
        </p:nvSpPr>
        <p:spPr>
          <a:xfrm flipH="1">
            <a:off x="0" y="-1"/>
            <a:ext cx="9143997" cy="1590742"/>
          </a:xfrm>
          <a:prstGeom prst="rect">
            <a:avLst/>
          </a:prstGeom>
          <a:gradFill>
            <a:gsLst>
              <a:gs pos="0">
                <a:srgbClr val="000000"/>
              </a:gs>
              <a:gs pos="100000">
                <a:srgbClr val="2F5496"/>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1" name="Google Shape;581;p46"/>
          <p:cNvSpPr/>
          <p:nvPr/>
        </p:nvSpPr>
        <p:spPr>
          <a:xfrm flipH="1" rot="10800000">
            <a:off x="-2" y="0"/>
            <a:ext cx="6086479" cy="1590742"/>
          </a:xfrm>
          <a:prstGeom prst="rect">
            <a:avLst/>
          </a:prstGeom>
          <a:gradFill>
            <a:gsLst>
              <a:gs pos="0">
                <a:srgbClr val="4472C4">
                  <a:alpha val="0"/>
                </a:srgbClr>
              </a:gs>
              <a:gs pos="20000">
                <a:srgbClr val="4472C4">
                  <a:alpha val="0"/>
                </a:srgbClr>
              </a:gs>
              <a:gs pos="100000">
                <a:srgbClr val="1F3864">
                  <a:alpha val="54117"/>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2" name="Google Shape;582;p46"/>
          <p:cNvSpPr/>
          <p:nvPr/>
        </p:nvSpPr>
        <p:spPr>
          <a:xfrm flipH="1">
            <a:off x="6086474" y="-1"/>
            <a:ext cx="3057523" cy="1590742"/>
          </a:xfrm>
          <a:prstGeom prst="rect">
            <a:avLst/>
          </a:prstGeom>
          <a:gradFill>
            <a:gsLst>
              <a:gs pos="0">
                <a:srgbClr val="4472C4">
                  <a:alpha val="65098"/>
                </a:srgbClr>
              </a:gs>
              <a:gs pos="100000">
                <a:srgbClr val="000000">
                  <a:alpha val="29019"/>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3" name="Google Shape;583;p46"/>
          <p:cNvSpPr/>
          <p:nvPr/>
        </p:nvSpPr>
        <p:spPr>
          <a:xfrm>
            <a:off x="344512" y="-1"/>
            <a:ext cx="8799485" cy="1597433"/>
          </a:xfrm>
          <a:prstGeom prst="rect">
            <a:avLst/>
          </a:prstGeom>
          <a:gradFill>
            <a:gsLst>
              <a:gs pos="0">
                <a:srgbClr val="000000">
                  <a:alpha val="0"/>
                </a:srgbClr>
              </a:gs>
              <a:gs pos="50000">
                <a:srgbClr val="000000">
                  <a:alpha val="0"/>
                </a:srgbClr>
              </a:gs>
              <a:gs pos="99000">
                <a:srgbClr val="1F3864">
                  <a:alpha val="50980"/>
                </a:srgbClr>
              </a:gs>
              <a:gs pos="100000">
                <a:srgbClr val="1F3864">
                  <a:alpha val="50980"/>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4" name="Google Shape;584;p46"/>
          <p:cNvSpPr txBox="1"/>
          <p:nvPr/>
        </p:nvSpPr>
        <p:spPr>
          <a:xfrm>
            <a:off x="1028699" y="294538"/>
            <a:ext cx="7421963" cy="103366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FFFFFF"/>
                </a:solidFill>
                <a:latin typeface="Calibri"/>
                <a:ea typeface="Calibri"/>
                <a:cs typeface="Calibri"/>
                <a:sym typeface="Calibri"/>
              </a:rPr>
              <a:t>Information you’ll need to fill out the FAFSA:</a:t>
            </a:r>
            <a:endParaRPr b="0" i="0" sz="3200" u="none" cap="none" strike="noStrike">
              <a:solidFill>
                <a:srgbClr val="FFFFFF"/>
              </a:solidFill>
              <a:latin typeface="Calibri"/>
              <a:ea typeface="Calibri"/>
              <a:cs typeface="Calibri"/>
              <a:sym typeface="Calibri"/>
            </a:endParaRPr>
          </a:p>
        </p:txBody>
      </p:sp>
      <p:sp>
        <p:nvSpPr>
          <p:cNvPr id="585" name="Google Shape;585;p46"/>
          <p:cNvSpPr txBox="1"/>
          <p:nvPr/>
        </p:nvSpPr>
        <p:spPr>
          <a:xfrm>
            <a:off x="691689" y="2150767"/>
            <a:ext cx="8319881" cy="402035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2F5496"/>
                </a:solidFill>
                <a:latin typeface="Constantia"/>
                <a:ea typeface="Constantia"/>
                <a:cs typeface="Constantia"/>
                <a:sym typeface="Constantia"/>
              </a:rPr>
              <a:t>Your </a:t>
            </a:r>
            <a:r>
              <a:rPr b="1" i="0" lang="en-US" sz="1600" u="none" cap="none" strike="noStrike">
                <a:solidFill>
                  <a:srgbClr val="2F5496"/>
                </a:solidFill>
                <a:latin typeface="Constantia"/>
                <a:ea typeface="Constantia"/>
                <a:cs typeface="Constantia"/>
                <a:sym typeface="Constantia"/>
              </a:rPr>
              <a:t>social security number</a:t>
            </a:r>
            <a:r>
              <a:rPr b="0" i="0" lang="en-US" sz="1600" u="none" cap="none" strike="noStrike">
                <a:solidFill>
                  <a:srgbClr val="2F5496"/>
                </a:solidFill>
                <a:latin typeface="Constantia"/>
                <a:ea typeface="Constantia"/>
                <a:cs typeface="Constantia"/>
                <a:sym typeface="Constantia"/>
              </a:rPr>
              <a:t> and </a:t>
            </a:r>
            <a:r>
              <a:rPr b="1" i="0" lang="en-US" sz="1600" u="none" cap="none" strike="noStrike">
                <a:solidFill>
                  <a:srgbClr val="2F5496"/>
                </a:solidFill>
                <a:latin typeface="Constantia"/>
                <a:ea typeface="Constantia"/>
                <a:cs typeface="Constantia"/>
                <a:sym typeface="Constantia"/>
              </a:rPr>
              <a:t>driver’s license</a:t>
            </a:r>
            <a:r>
              <a:rPr b="0" i="0" lang="en-US" sz="1600" u="none" cap="none" strike="noStrike">
                <a:solidFill>
                  <a:srgbClr val="2F5496"/>
                </a:solidFill>
                <a:latin typeface="Constantia"/>
                <a:ea typeface="Constantia"/>
                <a:cs typeface="Constantia"/>
                <a:sym typeface="Constantia"/>
              </a:rPr>
              <a:t>, and/or </a:t>
            </a:r>
            <a:r>
              <a:rPr b="1" i="0" lang="en-US" sz="1600" u="none" cap="none" strike="noStrike">
                <a:solidFill>
                  <a:srgbClr val="2F5496"/>
                </a:solidFill>
                <a:latin typeface="Constantia"/>
                <a:ea typeface="Constantia"/>
                <a:cs typeface="Constantia"/>
                <a:sym typeface="Constantia"/>
              </a:rPr>
              <a:t>alien registration number</a:t>
            </a:r>
            <a:endParaRPr b="0" i="0" sz="1600" u="none" cap="none" strike="noStrike">
              <a:solidFill>
                <a:srgbClr val="2F5496"/>
              </a:solidFill>
              <a:latin typeface="Constantia"/>
              <a:ea typeface="Constantia"/>
              <a:cs typeface="Constantia"/>
              <a:sym typeface="Constantia"/>
            </a:endParaRPr>
          </a:p>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2F5496"/>
                </a:solidFill>
                <a:latin typeface="Constantia"/>
                <a:ea typeface="Constantia"/>
                <a:cs typeface="Constantia"/>
                <a:sym typeface="Constantia"/>
              </a:rPr>
              <a:t>Student’s </a:t>
            </a:r>
            <a:r>
              <a:rPr b="1" i="0" lang="en-US" sz="1600" u="none" cap="none" strike="noStrike">
                <a:solidFill>
                  <a:srgbClr val="2F5496"/>
                </a:solidFill>
                <a:latin typeface="Constantia"/>
                <a:ea typeface="Constantia"/>
                <a:cs typeface="Constantia"/>
                <a:sym typeface="Constantia"/>
              </a:rPr>
              <a:t>2022 federal income tax returns</a:t>
            </a:r>
            <a:r>
              <a:rPr b="0" i="0" lang="en-US" sz="1600" u="none" cap="none" strike="noStrike">
                <a:solidFill>
                  <a:srgbClr val="2F5496"/>
                </a:solidFill>
                <a:latin typeface="Constantia"/>
                <a:ea typeface="Constantia"/>
                <a:cs typeface="Constantia"/>
                <a:sym typeface="Constantia"/>
              </a:rPr>
              <a:t>, </a:t>
            </a:r>
            <a:r>
              <a:rPr b="1" i="0" lang="en-US" sz="1600" u="none" cap="none" strike="noStrike">
                <a:solidFill>
                  <a:srgbClr val="2F5496"/>
                </a:solidFill>
                <a:latin typeface="Constantia"/>
                <a:ea typeface="Constantia"/>
                <a:cs typeface="Constantia"/>
                <a:sym typeface="Constantia"/>
              </a:rPr>
              <a:t>W-2s</a:t>
            </a:r>
            <a:r>
              <a:rPr b="0" i="0" lang="en-US" sz="1600" u="none" cap="none" strike="noStrike">
                <a:solidFill>
                  <a:srgbClr val="2F5496"/>
                </a:solidFill>
                <a:latin typeface="Constantia"/>
                <a:ea typeface="Constantia"/>
                <a:cs typeface="Constantia"/>
                <a:sym typeface="Constantia"/>
              </a:rPr>
              <a:t>, and other records of money earned.</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500"/>
              </a:spcBef>
              <a:spcAft>
                <a:spcPts val="0"/>
              </a:spcAft>
              <a:buClr>
                <a:srgbClr val="000000"/>
              </a:buClr>
              <a:buSzPts val="1600"/>
              <a:buFont typeface="Arial"/>
              <a:buNone/>
            </a:pPr>
            <a:r>
              <a:rPr b="1" i="0" lang="en-US" sz="1600" u="none" cap="none" strike="noStrike">
                <a:solidFill>
                  <a:srgbClr val="2F5496"/>
                </a:solidFill>
                <a:latin typeface="Constantia"/>
                <a:ea typeface="Constantia"/>
                <a:cs typeface="Constantia"/>
                <a:sym typeface="Constantia"/>
              </a:rPr>
              <a:t>Parent’s 2022 income tax returns</a:t>
            </a:r>
            <a:r>
              <a:rPr b="0" i="0" lang="en-US" sz="1600" u="none" cap="none" strike="noStrike">
                <a:solidFill>
                  <a:srgbClr val="2F5496"/>
                </a:solidFill>
                <a:latin typeface="Constantia"/>
                <a:ea typeface="Constantia"/>
                <a:cs typeface="Constantia"/>
                <a:sym typeface="Constantia"/>
              </a:rPr>
              <a:t>, </a:t>
            </a:r>
            <a:r>
              <a:rPr b="1" i="0" lang="en-US" sz="1600" u="none" cap="none" strike="noStrike">
                <a:solidFill>
                  <a:srgbClr val="2F5496"/>
                </a:solidFill>
                <a:latin typeface="Constantia"/>
                <a:ea typeface="Constantia"/>
                <a:cs typeface="Constantia"/>
                <a:sym typeface="Constantia"/>
              </a:rPr>
              <a:t>W-2 forms</a:t>
            </a:r>
            <a:r>
              <a:rPr b="0" i="0" lang="en-US" sz="1600" u="none" cap="none" strike="noStrike">
                <a:solidFill>
                  <a:srgbClr val="2F5496"/>
                </a:solidFill>
                <a:latin typeface="Constantia"/>
                <a:ea typeface="Constantia"/>
                <a:cs typeface="Constantia"/>
                <a:sym typeface="Constantia"/>
              </a:rPr>
              <a:t> and </a:t>
            </a:r>
            <a:r>
              <a:rPr b="1" i="0" lang="en-US" sz="1600" u="none" cap="none" strike="noStrike">
                <a:solidFill>
                  <a:srgbClr val="2F5496"/>
                </a:solidFill>
                <a:latin typeface="Constantia"/>
                <a:ea typeface="Constantia"/>
                <a:cs typeface="Constantia"/>
                <a:sym typeface="Constantia"/>
              </a:rPr>
              <a:t>1040 forms</a:t>
            </a:r>
            <a:r>
              <a:rPr b="0" i="0" lang="en-US" sz="1600" u="none" cap="none" strike="noStrike">
                <a:solidFill>
                  <a:srgbClr val="2F5496"/>
                </a:solidFill>
                <a:latin typeface="Constantia"/>
                <a:ea typeface="Constantia"/>
                <a:cs typeface="Constantia"/>
                <a:sym typeface="Constantia"/>
              </a:rPr>
              <a:t> if you’re a dependent.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500"/>
              </a:spcBef>
              <a:spcAft>
                <a:spcPts val="0"/>
              </a:spcAft>
              <a:buClr>
                <a:srgbClr val="000000"/>
              </a:buClr>
              <a:buSzPts val="1600"/>
              <a:buFont typeface="Arial"/>
              <a:buNone/>
            </a:pPr>
            <a:r>
              <a:rPr b="0" i="0" lang="en-US" sz="1600" u="none" cap="none" strike="noStrike">
                <a:solidFill>
                  <a:srgbClr val="2F5496"/>
                </a:solidFill>
                <a:latin typeface="Constantia"/>
                <a:ea typeface="Constantia"/>
                <a:cs typeface="Constantia"/>
                <a:sym typeface="Constantia"/>
              </a:rPr>
              <a:t>Bank statements and records of investments.</a:t>
            </a:r>
            <a:endParaRPr b="0" i="0" sz="1600" u="none" cap="none" strike="noStrike">
              <a:solidFill>
                <a:srgbClr val="2F5496"/>
              </a:solidFill>
              <a:latin typeface="Constantia"/>
              <a:ea typeface="Constantia"/>
              <a:cs typeface="Constantia"/>
              <a:sym typeface="Constantia"/>
            </a:endParaRPr>
          </a:p>
          <a:p>
            <a:pPr indent="0" lvl="0" marL="0" marR="0" rtl="0" algn="l">
              <a:lnSpc>
                <a:spcPct val="90000"/>
              </a:lnSpc>
              <a:spcBef>
                <a:spcPts val="0"/>
              </a:spcBef>
              <a:spcAft>
                <a:spcPts val="0"/>
              </a:spcAft>
              <a:buClr>
                <a:srgbClr val="000000"/>
              </a:buClr>
              <a:buSzPts val="1400"/>
              <a:buFont typeface="Arial"/>
              <a:buNone/>
            </a:pPr>
            <a:r>
              <a:rPr b="0" i="1" lang="en-US" sz="1400" u="none" cap="none" strike="noStrike">
                <a:solidFill>
                  <a:schemeClr val="dk1"/>
                </a:solidFill>
                <a:latin typeface="Calibri"/>
                <a:ea typeface="Calibri"/>
                <a:cs typeface="Calibri"/>
                <a:sym typeface="Calibri"/>
              </a:rPr>
              <a:t>	*The FAFSA will want information on available cash, balances in savings and checking accounts and any                 	investment portfolios as of the date of the FAFSA.</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400"/>
              <a:buFont typeface="Arial"/>
              <a:buNone/>
            </a:pPr>
            <a:r>
              <a:rPr b="0" i="1" lang="en-US" sz="1400" u="none" cap="none" strike="noStrike">
                <a:solidFill>
                  <a:schemeClr val="dk1"/>
                </a:solidFill>
                <a:latin typeface="Calibri"/>
                <a:ea typeface="Calibri"/>
                <a:cs typeface="Calibri"/>
                <a:sym typeface="Calibri"/>
              </a:rPr>
              <a:t>            *All real estate holdings other than the house you live in must be listed.  The net work of  Family farms and</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400"/>
              <a:buFont typeface="Arial"/>
              <a:buNone/>
            </a:pPr>
            <a:r>
              <a:rPr b="0" i="1" lang="en-US" sz="1400" u="none" cap="none" strike="noStrike">
                <a:solidFill>
                  <a:schemeClr val="dk1"/>
                </a:solidFill>
                <a:latin typeface="Calibri"/>
                <a:ea typeface="Calibri"/>
                <a:cs typeface="Calibri"/>
                <a:sym typeface="Calibri"/>
              </a:rPr>
              <a:t>              small businesses are assets a a required part of the application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1400"/>
              <a:buFont typeface="Arial"/>
              <a:buNone/>
            </a:pPr>
            <a:r>
              <a:t/>
            </a:r>
            <a:endParaRPr b="0" i="1" sz="1400" u="none" cap="none" strike="noStrike">
              <a:solidFill>
                <a:schemeClr val="dk1"/>
              </a:solidFill>
              <a:latin typeface="Calibri"/>
              <a:ea typeface="Calibri"/>
              <a:cs typeface="Calibri"/>
              <a:sym typeface="Calibri"/>
            </a:endParaRPr>
          </a:p>
          <a:p>
            <a:pPr indent="0" lvl="0" marL="515938" marR="0" rtl="0" algn="l">
              <a:lnSpc>
                <a:spcPct val="90000"/>
              </a:lnSpc>
              <a:spcBef>
                <a:spcPts val="0"/>
              </a:spcBef>
              <a:spcAft>
                <a:spcPts val="0"/>
              </a:spcAft>
              <a:buClr>
                <a:srgbClr val="000000"/>
              </a:buClr>
              <a:buSzPts val="1400"/>
              <a:buFont typeface="Arial"/>
              <a:buNone/>
            </a:pPr>
            <a:r>
              <a:t/>
            </a:r>
            <a:endParaRPr b="0" i="1" sz="1400" u="none" cap="none" strike="noStrike">
              <a:solidFill>
                <a:schemeClr val="dk1"/>
              </a:solidFill>
              <a:latin typeface="Calibri"/>
              <a:ea typeface="Calibri"/>
              <a:cs typeface="Calibri"/>
              <a:sym typeface="Calibri"/>
            </a:endParaRPr>
          </a:p>
          <a:p>
            <a:pPr indent="0" lvl="0" marL="515938" marR="0" rtl="0" algn="l">
              <a:lnSpc>
                <a:spcPct val="90000"/>
              </a:lnSpc>
              <a:spcBef>
                <a:spcPts val="0"/>
              </a:spcBef>
              <a:spcAft>
                <a:spcPts val="0"/>
              </a:spcAft>
              <a:buClr>
                <a:srgbClr val="000000"/>
              </a:buClr>
              <a:buSzPts val="1400"/>
              <a:buFont typeface="Arial"/>
              <a:buNone/>
            </a:pPr>
            <a:r>
              <a:t/>
            </a:r>
            <a:endParaRPr b="0" i="1" sz="1400" u="none" cap="none" strike="noStrike">
              <a:solidFill>
                <a:schemeClr val="dk1"/>
              </a:solidFill>
              <a:latin typeface="Calibri"/>
              <a:ea typeface="Calibri"/>
              <a:cs typeface="Calibri"/>
              <a:sym typeface="Calibri"/>
            </a:endParaRPr>
          </a:p>
          <a:p>
            <a:pPr indent="0" lvl="0" marL="515938" marR="0" rtl="0" algn="l">
              <a:lnSpc>
                <a:spcPct val="90000"/>
              </a:lnSpc>
              <a:spcBef>
                <a:spcPts val="0"/>
              </a:spcBef>
              <a:spcAft>
                <a:spcPts val="0"/>
              </a:spcAft>
              <a:buClr>
                <a:srgbClr val="000000"/>
              </a:buClr>
              <a:buSzPts val="1400"/>
              <a:buFont typeface="Arial"/>
              <a:buNone/>
            </a:pPr>
            <a:r>
              <a:rPr b="0" i="1" lang="en-US" sz="1400" u="none" cap="none" strike="noStrike">
                <a:solidFill>
                  <a:schemeClr val="dk1"/>
                </a:solidFill>
                <a:latin typeface="Calibri"/>
                <a:ea typeface="Calibri"/>
                <a:cs typeface="Calibri"/>
                <a:sym typeface="Calibri"/>
              </a:rPr>
              <a:t>Child support counts as an asset.</a:t>
            </a:r>
            <a:endParaRPr b="0" i="0" sz="1400" u="none" cap="none" strike="noStrike">
              <a:solidFill>
                <a:srgbClr val="000000"/>
              </a:solidFill>
              <a:latin typeface="Arial"/>
              <a:ea typeface="Arial"/>
              <a:cs typeface="Arial"/>
              <a:sym typeface="Arial"/>
            </a:endParaRPr>
          </a:p>
          <a:p>
            <a:pPr indent="0" lvl="0" marL="515938" marR="0" rtl="0" algn="l">
              <a:lnSpc>
                <a:spcPct val="100000"/>
              </a:lnSpc>
              <a:spcBef>
                <a:spcPts val="0"/>
              </a:spcBef>
              <a:spcAft>
                <a:spcPts val="0"/>
              </a:spcAft>
              <a:buClr>
                <a:srgbClr val="000000"/>
              </a:buClr>
              <a:buSzPts val="1400"/>
              <a:buFont typeface="Arial"/>
              <a:buNone/>
            </a:pPr>
            <a:r>
              <a:rPr b="0" i="1" lang="en-US" sz="1400" u="none" cap="none" strike="noStrike">
                <a:solidFill>
                  <a:schemeClr val="dk1"/>
                </a:solidFill>
                <a:latin typeface="Calibri"/>
                <a:ea typeface="Calibri"/>
                <a:cs typeface="Calibri"/>
                <a:sym typeface="Calibri"/>
              </a:rPr>
              <a:t>The number of family members in college is no longer considered in the needs analysis formula, but it is still a required question on the FAFSA®form.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1" sz="16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b="0" i="1" sz="1600" u="none" cap="none" strike="noStrike">
              <a:solidFill>
                <a:srgbClr val="2F5496"/>
              </a:solidFill>
              <a:latin typeface="Constantia"/>
              <a:ea typeface="Constantia"/>
              <a:cs typeface="Constantia"/>
              <a:sym typeface="Constantia"/>
            </a:endParaRPr>
          </a:p>
        </p:txBody>
      </p:sp>
      <p:pic>
        <p:nvPicPr>
          <p:cNvPr descr="A picture containing kitchenware, tool&#10;&#10;Description automatically generated" id="586" name="Google Shape;586;p46"/>
          <p:cNvPicPr preferRelativeResize="0"/>
          <p:nvPr/>
        </p:nvPicPr>
        <p:blipFill rotWithShape="1">
          <a:blip r:embed="rId3">
            <a:alphaModFix/>
          </a:blip>
          <a:srcRect b="0" l="0" r="0" t="0"/>
          <a:stretch/>
        </p:blipFill>
        <p:spPr>
          <a:xfrm>
            <a:off x="285051" y="2132925"/>
            <a:ext cx="428912" cy="476871"/>
          </a:xfrm>
          <a:prstGeom prst="rect">
            <a:avLst/>
          </a:prstGeom>
          <a:noFill/>
          <a:ln>
            <a:noFill/>
          </a:ln>
        </p:spPr>
      </p:pic>
      <p:pic>
        <p:nvPicPr>
          <p:cNvPr descr="A picture containing kitchenware, tool&#10;&#10;Description automatically generated" id="587" name="Google Shape;587;p46"/>
          <p:cNvPicPr preferRelativeResize="0"/>
          <p:nvPr/>
        </p:nvPicPr>
        <p:blipFill rotWithShape="1">
          <a:blip r:embed="rId3">
            <a:alphaModFix/>
          </a:blip>
          <a:srcRect b="0" l="0" r="0" t="0"/>
          <a:stretch/>
        </p:blipFill>
        <p:spPr>
          <a:xfrm>
            <a:off x="314043" y="2652783"/>
            <a:ext cx="390526" cy="434193"/>
          </a:xfrm>
          <a:prstGeom prst="rect">
            <a:avLst/>
          </a:prstGeom>
          <a:noFill/>
          <a:ln>
            <a:noFill/>
          </a:ln>
        </p:spPr>
      </p:pic>
      <p:pic>
        <p:nvPicPr>
          <p:cNvPr descr="A picture containing kitchenware, tool&#10;&#10;Description automatically generated" id="588" name="Google Shape;588;p46"/>
          <p:cNvPicPr preferRelativeResize="0"/>
          <p:nvPr/>
        </p:nvPicPr>
        <p:blipFill rotWithShape="1">
          <a:blip r:embed="rId3">
            <a:alphaModFix/>
          </a:blip>
          <a:srcRect b="0" l="0" r="0" t="0"/>
          <a:stretch/>
        </p:blipFill>
        <p:spPr>
          <a:xfrm>
            <a:off x="304800" y="3129963"/>
            <a:ext cx="361820" cy="402276"/>
          </a:xfrm>
          <a:prstGeom prst="rect">
            <a:avLst/>
          </a:prstGeom>
          <a:noFill/>
          <a:ln>
            <a:noFill/>
          </a:ln>
        </p:spPr>
      </p:pic>
      <p:pic>
        <p:nvPicPr>
          <p:cNvPr descr="A picture containing kitchenware, tool&#10;&#10;Description automatically generated" id="589" name="Google Shape;589;p46"/>
          <p:cNvPicPr preferRelativeResize="0"/>
          <p:nvPr/>
        </p:nvPicPr>
        <p:blipFill rotWithShape="1">
          <a:blip r:embed="rId3">
            <a:alphaModFix/>
          </a:blip>
          <a:srcRect b="0" l="0" r="0" t="0"/>
          <a:stretch/>
        </p:blipFill>
        <p:spPr>
          <a:xfrm>
            <a:off x="352143" y="3585669"/>
            <a:ext cx="352425" cy="391831"/>
          </a:xfrm>
          <a:prstGeom prst="rect">
            <a:avLst/>
          </a:prstGeom>
          <a:noFill/>
          <a:ln>
            <a:noFill/>
          </a:ln>
        </p:spPr>
      </p:pic>
      <p:pic>
        <p:nvPicPr>
          <p:cNvPr id="590" name="Google Shape;590;p46"/>
          <p:cNvPicPr preferRelativeResize="0"/>
          <p:nvPr/>
        </p:nvPicPr>
        <p:blipFill rotWithShape="1">
          <a:blip r:embed="rId4">
            <a:alphaModFix/>
          </a:blip>
          <a:srcRect b="0" l="0" r="0" t="0"/>
          <a:stretch/>
        </p:blipFill>
        <p:spPr>
          <a:xfrm>
            <a:off x="352143" y="4916242"/>
            <a:ext cx="902493" cy="850916"/>
          </a:xfrm>
          <a:prstGeom prst="rect">
            <a:avLst/>
          </a:prstGeom>
          <a:noFill/>
          <a:ln>
            <a:noFill/>
          </a:ln>
        </p:spPr>
      </p:pic>
    </p:spTree>
  </p:cSld>
  <p:clrMapOvr>
    <a:masterClrMapping/>
  </p:clrMapOvr>
  <mc:AlternateContent>
    <mc:Choice Requires="p14">
      <p:transition spd="slow" p14:dur="1250">
        <p14:flip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4" name="Shape 594"/>
        <p:cNvGrpSpPr/>
        <p:nvPr/>
      </p:nvGrpSpPr>
      <p:grpSpPr>
        <a:xfrm>
          <a:off x="0" y="0"/>
          <a:ext cx="0" cy="0"/>
          <a:chOff x="0" y="0"/>
          <a:chExt cx="0" cy="0"/>
        </a:xfrm>
      </p:grpSpPr>
      <p:sp>
        <p:nvSpPr>
          <p:cNvPr id="595" name="Google Shape;595;p47"/>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6" name="Google Shape;596;p47"/>
          <p:cNvSpPr/>
          <p:nvPr/>
        </p:nvSpPr>
        <p:spPr>
          <a:xfrm flipH="1" rot="-5400000">
            <a:off x="1142713" y="-1142284"/>
            <a:ext cx="68580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7" name="Google Shape;597;p47"/>
          <p:cNvSpPr/>
          <p:nvPr/>
        </p:nvSpPr>
        <p:spPr>
          <a:xfrm flipH="1" rot="10800000">
            <a:off x="-1733" y="0"/>
            <a:ext cx="6803134" cy="6857572"/>
          </a:xfrm>
          <a:prstGeom prst="rect">
            <a:avLst/>
          </a:prstGeom>
          <a:gradFill>
            <a:gsLst>
              <a:gs pos="0">
                <a:srgbClr val="000000">
                  <a:alpha val="50980"/>
                </a:srgbClr>
              </a:gs>
              <a:gs pos="8000">
                <a:srgbClr val="000000">
                  <a:alpha val="50980"/>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8" name="Google Shape;598;p47"/>
          <p:cNvSpPr/>
          <p:nvPr/>
        </p:nvSpPr>
        <p:spPr>
          <a:xfrm flipH="1" rot="-5400000">
            <a:off x="2125298" y="-161647"/>
            <a:ext cx="4894564" cy="9145160"/>
          </a:xfrm>
          <a:prstGeom prst="rect">
            <a:avLst/>
          </a:prstGeom>
          <a:gradFill>
            <a:gsLst>
              <a:gs pos="0">
                <a:srgbClr val="9CC2E5">
                  <a:alpha val="0"/>
                </a:srgbClr>
              </a:gs>
              <a:gs pos="100000">
                <a:srgbClr val="000000">
                  <a:alpha val="45098"/>
                </a:srgbClr>
              </a:gs>
            </a:gsLst>
            <a:lin ang="1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99" name="Google Shape;599;p47"/>
          <p:cNvPicPr preferRelativeResize="0"/>
          <p:nvPr/>
        </p:nvPicPr>
        <p:blipFill rotWithShape="1">
          <a:blip r:embed="rId3">
            <a:alphaModFix/>
          </a:blip>
          <a:srcRect b="0" l="0" r="0" t="0"/>
          <a:stretch/>
        </p:blipFill>
        <p:spPr>
          <a:xfrm>
            <a:off x="377789" y="365891"/>
            <a:ext cx="4679543" cy="2374868"/>
          </a:xfrm>
          <a:prstGeom prst="rect">
            <a:avLst/>
          </a:prstGeom>
          <a:noFill/>
          <a:ln>
            <a:noFill/>
          </a:ln>
        </p:spPr>
      </p:pic>
      <p:pic>
        <p:nvPicPr>
          <p:cNvPr id="600" name="Google Shape;600;p47"/>
          <p:cNvPicPr preferRelativeResize="0"/>
          <p:nvPr/>
        </p:nvPicPr>
        <p:blipFill rotWithShape="1">
          <a:blip r:embed="rId4">
            <a:alphaModFix/>
          </a:blip>
          <a:srcRect b="3535" l="6420" r="3071" t="5738"/>
          <a:stretch/>
        </p:blipFill>
        <p:spPr>
          <a:xfrm>
            <a:off x="364492" y="3266314"/>
            <a:ext cx="4588508" cy="3343490"/>
          </a:xfrm>
          <a:prstGeom prst="rect">
            <a:avLst/>
          </a:prstGeom>
          <a:noFill/>
          <a:ln>
            <a:noFill/>
          </a:ln>
        </p:spPr>
      </p:pic>
      <p:sp>
        <p:nvSpPr>
          <p:cNvPr id="601" name="Google Shape;601;p47"/>
          <p:cNvSpPr txBox="1"/>
          <p:nvPr/>
        </p:nvSpPr>
        <p:spPr>
          <a:xfrm>
            <a:off x="5033170" y="365891"/>
            <a:ext cx="3397657"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This is how the sign-in or landing page looks for students applying for financial aid for the second semester of this school year 2023-2024.</a:t>
            </a:r>
            <a:endParaRPr b="0" i="0" sz="1400" u="none" cap="none" strike="noStrike">
              <a:solidFill>
                <a:srgbClr val="000000"/>
              </a:solidFill>
              <a:latin typeface="Arial"/>
              <a:ea typeface="Arial"/>
              <a:cs typeface="Arial"/>
              <a:sym typeface="Arial"/>
            </a:endParaRPr>
          </a:p>
        </p:txBody>
      </p:sp>
      <p:sp>
        <p:nvSpPr>
          <p:cNvPr id="602" name="Google Shape;602;p47"/>
          <p:cNvSpPr txBox="1"/>
          <p:nvPr/>
        </p:nvSpPr>
        <p:spPr>
          <a:xfrm>
            <a:off x="5057332" y="3224212"/>
            <a:ext cx="3397657"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This is how the sign-in or landing page will look for students applying for financial aid for the  2024-2025 Fall and beyond semesters.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250">
        <p14:flip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07" name="Shape 607"/>
        <p:cNvGrpSpPr/>
        <p:nvPr/>
      </p:nvGrpSpPr>
      <p:grpSpPr>
        <a:xfrm>
          <a:off x="0" y="0"/>
          <a:ext cx="0" cy="0"/>
          <a:chOff x="0" y="0"/>
          <a:chExt cx="0" cy="0"/>
        </a:xfrm>
      </p:grpSpPr>
      <p:sp>
        <p:nvSpPr>
          <p:cNvPr id="608" name="Google Shape;608;p48"/>
          <p:cNvSpPr/>
          <p:nvPr/>
        </p:nvSpPr>
        <p:spPr>
          <a:xfrm>
            <a:off x="0" y="0"/>
            <a:ext cx="9144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9" name="Google Shape;609;p48"/>
          <p:cNvSpPr txBox="1"/>
          <p:nvPr>
            <p:ph type="title"/>
          </p:nvPr>
        </p:nvSpPr>
        <p:spPr>
          <a:xfrm>
            <a:off x="760605" y="1450655"/>
            <a:ext cx="2949023" cy="395669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Bodoni"/>
              <a:buNone/>
            </a:pPr>
            <a:r>
              <a:rPr lang="en-US" sz="6000">
                <a:solidFill>
                  <a:schemeClr val="lt1"/>
                </a:solidFill>
                <a:latin typeface="Bodoni"/>
                <a:ea typeface="Bodoni"/>
                <a:cs typeface="Bodoni"/>
                <a:sym typeface="Bodoni"/>
              </a:rPr>
              <a:t>FAFSA</a:t>
            </a:r>
            <a:endParaRPr/>
          </a:p>
        </p:txBody>
      </p:sp>
      <p:cxnSp>
        <p:nvCxnSpPr>
          <p:cNvPr id="610" name="Google Shape;610;p48"/>
          <p:cNvCxnSpPr/>
          <p:nvPr/>
        </p:nvCxnSpPr>
        <p:spPr>
          <a:xfrm rot="10800000">
            <a:off x="760605" y="1450655"/>
            <a:ext cx="2949023" cy="0"/>
          </a:xfrm>
          <a:prstGeom prst="straightConnector1">
            <a:avLst/>
          </a:prstGeom>
          <a:noFill/>
          <a:ln cap="flat" cmpd="sng" w="12700">
            <a:solidFill>
              <a:schemeClr val="accent2"/>
            </a:solidFill>
            <a:prstDash val="solid"/>
            <a:miter lim="800000"/>
            <a:headEnd len="sm" w="sm" type="none"/>
            <a:tailEnd len="sm" w="sm" type="none"/>
          </a:ln>
        </p:spPr>
      </p:cxnSp>
      <p:cxnSp>
        <p:nvCxnSpPr>
          <p:cNvPr id="611" name="Google Shape;611;p48"/>
          <p:cNvCxnSpPr/>
          <p:nvPr/>
        </p:nvCxnSpPr>
        <p:spPr>
          <a:xfrm rot="10800000">
            <a:off x="760605" y="5408571"/>
            <a:ext cx="2949023" cy="0"/>
          </a:xfrm>
          <a:prstGeom prst="straightConnector1">
            <a:avLst/>
          </a:prstGeom>
          <a:noFill/>
          <a:ln cap="flat" cmpd="sng" w="12700">
            <a:solidFill>
              <a:schemeClr val="accent2"/>
            </a:solidFill>
            <a:prstDash val="solid"/>
            <a:miter lim="800000"/>
            <a:headEnd len="sm" w="sm" type="none"/>
            <a:tailEnd len="sm" w="sm" type="none"/>
          </a:ln>
        </p:spPr>
      </p:cxnSp>
      <p:sp>
        <p:nvSpPr>
          <p:cNvPr id="612" name="Google Shape;612;p48"/>
          <p:cNvSpPr txBox="1"/>
          <p:nvPr>
            <p:ph idx="1" type="body"/>
          </p:nvPr>
        </p:nvSpPr>
        <p:spPr>
          <a:xfrm>
            <a:off x="3990815" y="1450655"/>
            <a:ext cx="5139615" cy="62384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b="1" lang="en-US" sz="2400">
                <a:solidFill>
                  <a:schemeClr val="lt1"/>
                </a:solidFill>
                <a:latin typeface="Bodoni"/>
                <a:ea typeface="Bodoni"/>
                <a:cs typeface="Bodoni"/>
                <a:sym typeface="Bodoni"/>
              </a:rPr>
              <a:t>  </a:t>
            </a:r>
            <a:endParaRPr/>
          </a:p>
          <a:p>
            <a:pPr indent="0" lvl="0" marL="0" rtl="0" algn="l">
              <a:lnSpc>
                <a:spcPct val="90000"/>
              </a:lnSpc>
              <a:spcBef>
                <a:spcPts val="750"/>
              </a:spcBef>
              <a:spcAft>
                <a:spcPts val="0"/>
              </a:spcAft>
              <a:buClr>
                <a:srgbClr val="00B050"/>
              </a:buClr>
              <a:buSzPts val="2400"/>
              <a:buNone/>
            </a:pPr>
            <a:r>
              <a:rPr lang="en-US" sz="2400">
                <a:solidFill>
                  <a:srgbClr val="00B050"/>
                </a:solidFill>
                <a:latin typeface="Bodoni"/>
                <a:ea typeface="Bodoni"/>
                <a:cs typeface="Bodoni"/>
                <a:sym typeface="Bodoni"/>
              </a:rPr>
              <a:t>    </a:t>
            </a:r>
            <a:endParaRPr b="1" sz="2400">
              <a:solidFill>
                <a:srgbClr val="FFFF00"/>
              </a:solidFill>
              <a:latin typeface="Bodoni"/>
              <a:ea typeface="Bodoni"/>
              <a:cs typeface="Bodoni"/>
              <a:sym typeface="Bodoni"/>
            </a:endParaRPr>
          </a:p>
        </p:txBody>
      </p:sp>
      <p:sp>
        <p:nvSpPr>
          <p:cNvPr id="613" name="Google Shape;613;p48"/>
          <p:cNvSpPr txBox="1"/>
          <p:nvPr/>
        </p:nvSpPr>
        <p:spPr>
          <a:xfrm>
            <a:off x="760605" y="5477820"/>
            <a:ext cx="2949023" cy="138499"/>
          </a:xfrm>
          <a:prstGeom prst="rect">
            <a:avLst/>
          </a:prstGeom>
          <a:solidFill>
            <a:srgbClr val="FF33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
              <a:buFont typeface="Arial"/>
              <a:buNone/>
            </a:pPr>
            <a:r>
              <a:rPr b="0" i="0" lang="en-US" sz="300" u="none" cap="none" strike="noStrike">
                <a:solidFill>
                  <a:schemeClr val="dk1"/>
                </a:solidFill>
                <a:latin typeface="Calibri"/>
                <a:ea typeface="Calibri"/>
                <a:cs typeface="Calibri"/>
                <a:sym typeface="Calibri"/>
              </a:rPr>
              <a:t>l</a:t>
            </a:r>
            <a:endParaRPr b="0" i="0" sz="1400" u="none" cap="none" strike="noStrike">
              <a:solidFill>
                <a:srgbClr val="000000"/>
              </a:solidFill>
              <a:latin typeface="Arial"/>
              <a:ea typeface="Arial"/>
              <a:cs typeface="Arial"/>
              <a:sym typeface="Arial"/>
            </a:endParaRPr>
          </a:p>
        </p:txBody>
      </p:sp>
      <p:sp>
        <p:nvSpPr>
          <p:cNvPr id="614" name="Google Shape;614;p48"/>
          <p:cNvSpPr txBox="1"/>
          <p:nvPr/>
        </p:nvSpPr>
        <p:spPr>
          <a:xfrm>
            <a:off x="724238" y="1277535"/>
            <a:ext cx="2968688" cy="138496"/>
          </a:xfrm>
          <a:prstGeom prst="rect">
            <a:avLst/>
          </a:prstGeom>
          <a:solidFill>
            <a:srgbClr val="FF33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
              <a:buFont typeface="Arial"/>
              <a:buNone/>
            </a:pPr>
            <a:r>
              <a:rPr b="0" i="0" lang="en-US" sz="300" u="none" cap="none" strike="noStrike">
                <a:solidFill>
                  <a:schemeClr val="dk1"/>
                </a:solidFill>
                <a:latin typeface="Calibri"/>
                <a:ea typeface="Calibri"/>
                <a:cs typeface="Calibri"/>
                <a:sym typeface="Calibri"/>
              </a:rPr>
              <a:t>l</a:t>
            </a:r>
            <a:endParaRPr b="0" i="0" sz="1400" u="none" cap="none" strike="noStrike">
              <a:solidFill>
                <a:srgbClr val="000000"/>
              </a:solidFill>
              <a:latin typeface="Arial"/>
              <a:ea typeface="Arial"/>
              <a:cs typeface="Arial"/>
              <a:sym typeface="Arial"/>
            </a:endParaRPr>
          </a:p>
        </p:txBody>
      </p:sp>
      <p:sp>
        <p:nvSpPr>
          <p:cNvPr id="615" name="Google Shape;615;p48"/>
          <p:cNvSpPr txBox="1"/>
          <p:nvPr/>
        </p:nvSpPr>
        <p:spPr>
          <a:xfrm>
            <a:off x="3810000" y="1463954"/>
            <a:ext cx="5139615" cy="41549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Bodoni"/>
              <a:buNone/>
            </a:pPr>
            <a:r>
              <a:rPr b="1" i="0" lang="en-US" sz="2400" u="none" cap="none" strike="noStrike">
                <a:solidFill>
                  <a:schemeClr val="lt1"/>
                </a:solidFill>
                <a:latin typeface="Bodoni"/>
                <a:ea typeface="Bodoni"/>
                <a:cs typeface="Bodoni"/>
                <a:sym typeface="Bodoni"/>
              </a:rPr>
              <a:t>Year Entering                Taxes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Bodoni"/>
              <a:buNone/>
            </a:pPr>
            <a:r>
              <a:rPr b="1" i="0" lang="en-US" sz="2400" u="none" cap="none" strike="noStrike">
                <a:solidFill>
                  <a:schemeClr val="lt1"/>
                </a:solidFill>
                <a:latin typeface="Bodoni"/>
                <a:ea typeface="Bodoni"/>
                <a:cs typeface="Bodoni"/>
                <a:sym typeface="Bodoni"/>
              </a:rPr>
              <a:t>     College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FF0000"/>
              </a:solidFill>
              <a:latin typeface="Bodoni"/>
              <a:ea typeface="Bodoni"/>
              <a:cs typeface="Bodoni"/>
              <a:sym typeface="Bodoni"/>
            </a:endParaRPr>
          </a:p>
          <a:p>
            <a:pPr indent="0" lvl="0" marL="0" marR="0" rtl="0" algn="l">
              <a:lnSpc>
                <a:spcPct val="100000"/>
              </a:lnSpc>
              <a:spcBef>
                <a:spcPts val="0"/>
              </a:spcBef>
              <a:spcAft>
                <a:spcPts val="0"/>
              </a:spcAft>
              <a:buClr>
                <a:srgbClr val="8DA9DB"/>
              </a:buClr>
              <a:buSzPts val="2400"/>
              <a:buFont typeface="Bodoni"/>
              <a:buNone/>
            </a:pPr>
            <a:r>
              <a:rPr b="0" i="0" lang="en-US" sz="2400" u="none" cap="none" strike="noStrike">
                <a:solidFill>
                  <a:srgbClr val="8DA9DB"/>
                </a:solidFill>
                <a:latin typeface="Bodoni"/>
                <a:ea typeface="Bodoni"/>
                <a:cs typeface="Bodoni"/>
                <a:sym typeface="Bodoni"/>
              </a:rPr>
              <a:t>2023-2024                     2021</a:t>
            </a:r>
            <a:endParaRPr b="0" i="0" sz="2400" u="none" cap="none" strike="noStrike">
              <a:solidFill>
                <a:srgbClr val="8DA9DB"/>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8DA9DB"/>
                </a:solidFill>
                <a:latin typeface="Bodoni"/>
                <a:ea typeface="Bodoni"/>
                <a:cs typeface="Bodoni"/>
                <a:sym typeface="Bodoni"/>
              </a:rPr>
              <a:t>  </a:t>
            </a:r>
            <a:r>
              <a:rPr b="0" i="0" lang="en-US" sz="1800" u="none" cap="none" strike="noStrike">
                <a:solidFill>
                  <a:srgbClr val="8DA9DB"/>
                </a:solidFill>
                <a:latin typeface="Bodoni"/>
                <a:ea typeface="Bodoni"/>
                <a:cs typeface="Bodoni"/>
                <a:sym typeface="Bodoni"/>
              </a:rPr>
              <a:t>Opened:  October 2022</a:t>
            </a:r>
            <a:endParaRPr b="0" i="0" sz="1800" u="none" cap="none" strike="noStrike">
              <a:solidFill>
                <a:srgbClr val="8DA9DB"/>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8DA9DB"/>
                </a:solidFill>
                <a:latin typeface="Bodoni"/>
                <a:ea typeface="Bodoni"/>
                <a:cs typeface="Bodoni"/>
                <a:sym typeface="Bodoni"/>
              </a:rPr>
              <a:t>  </a:t>
            </a:r>
            <a:r>
              <a:rPr b="1" i="1" lang="en-US" sz="1800" u="none" cap="none" strike="noStrike">
                <a:solidFill>
                  <a:srgbClr val="8DA9DB"/>
                </a:solidFill>
                <a:latin typeface="Bodoni"/>
                <a:ea typeface="Bodoni"/>
                <a:cs typeface="Bodoni"/>
                <a:sym typeface="Bodoni"/>
              </a:rPr>
              <a:t> (Complete this form if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1" lang="en-US" sz="1800" u="none" cap="none" strike="noStrike">
                <a:solidFill>
                  <a:srgbClr val="8DA9DB"/>
                </a:solidFill>
                <a:latin typeface="Bodoni"/>
                <a:ea typeface="Bodoni"/>
                <a:cs typeface="Bodoni"/>
                <a:sym typeface="Bodoni"/>
              </a:rPr>
              <a:t>   attending Spring 2024.)</a:t>
            </a:r>
            <a:endParaRPr b="1" i="1" sz="1800" u="none" cap="none" strike="noStrike">
              <a:solidFill>
                <a:srgbClr val="8DA9DB"/>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FFFFFF"/>
              </a:solidFill>
              <a:latin typeface="Bodoni"/>
              <a:ea typeface="Bodoni"/>
              <a:cs typeface="Bodoni"/>
              <a:sym typeface="Bodon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3300"/>
                </a:solidFill>
                <a:latin typeface="Bodoni"/>
                <a:ea typeface="Bodoni"/>
                <a:cs typeface="Bodoni"/>
                <a:sym typeface="Bodoni"/>
              </a:rPr>
              <a:t>2024-2025                      2022</a:t>
            </a:r>
            <a:endParaRPr b="0" i="0" sz="2400" u="none" cap="none" strike="noStrike">
              <a:solidFill>
                <a:srgbClr val="FF33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3300"/>
                </a:solidFill>
                <a:latin typeface="Bodoni"/>
                <a:ea typeface="Bodoni"/>
                <a:cs typeface="Bodoni"/>
                <a:sym typeface="Bodoni"/>
              </a:rPr>
              <a:t>   </a:t>
            </a:r>
            <a:r>
              <a:rPr b="1" i="0" lang="en-US" sz="1800" u="none" cap="none" strike="noStrike">
                <a:solidFill>
                  <a:srgbClr val="FF3300"/>
                </a:solidFill>
                <a:latin typeface="Bodoni"/>
                <a:ea typeface="Bodoni"/>
                <a:cs typeface="Bodoni"/>
                <a:sym typeface="Bodoni"/>
              </a:rPr>
              <a:t>Open:  December 2023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3300"/>
                </a:solidFill>
                <a:latin typeface="Bodoni"/>
                <a:ea typeface="Bodoni"/>
                <a:cs typeface="Bodoni"/>
                <a:sym typeface="Bodoni"/>
              </a:rPr>
              <a:t>    Complete this form if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3300"/>
                </a:solidFill>
                <a:latin typeface="Bodoni"/>
                <a:ea typeface="Bodoni"/>
                <a:cs typeface="Bodoni"/>
                <a:sym typeface="Bodoni"/>
              </a:rPr>
              <a:t>    attending Fall 2024</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5496"/>
        </a:solidFill>
      </p:bgPr>
    </p:bg>
    <p:spTree>
      <p:nvGrpSpPr>
        <p:cNvPr id="620" name="Shape 620"/>
        <p:cNvGrpSpPr/>
        <p:nvPr/>
      </p:nvGrpSpPr>
      <p:grpSpPr>
        <a:xfrm>
          <a:off x="0" y="0"/>
          <a:ext cx="0" cy="0"/>
          <a:chOff x="0" y="0"/>
          <a:chExt cx="0" cy="0"/>
        </a:xfrm>
      </p:grpSpPr>
      <p:sp>
        <p:nvSpPr>
          <p:cNvPr id="621" name="Google Shape;621;p55"/>
          <p:cNvSpPr/>
          <p:nvPr/>
        </p:nvSpPr>
        <p:spPr>
          <a:xfrm>
            <a:off x="0" y="0"/>
            <a:ext cx="9141714"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22" name="Google Shape;622;p55"/>
          <p:cNvPicPr preferRelativeResize="0"/>
          <p:nvPr/>
        </p:nvPicPr>
        <p:blipFill rotWithShape="1">
          <a:blip r:embed="rId3">
            <a:alphaModFix/>
          </a:blip>
          <a:srcRect b="0" l="26960" r="27133" t="2221"/>
          <a:stretch/>
        </p:blipFill>
        <p:spPr>
          <a:xfrm>
            <a:off x="272" y="152400"/>
            <a:ext cx="3492988" cy="670560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623" name="Google Shape;623;p55"/>
          <p:cNvSpPr/>
          <p:nvPr/>
        </p:nvSpPr>
        <p:spPr>
          <a:xfrm>
            <a:off x="3973321" y="2374947"/>
            <a:ext cx="3182692" cy="18288"/>
          </a:xfrm>
          <a:custGeom>
            <a:rect b="b" l="l" r="r" t="t"/>
            <a:pathLst>
              <a:path extrusionOk="0" fill="none" h="18288" w="3182692">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extrusionOk="0" h="18288" w="3182692">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extrusionOk="0" fill="none" h="18288" w="3182692">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4" name="Google Shape;624;p55"/>
          <p:cNvSpPr txBox="1"/>
          <p:nvPr>
            <p:ph idx="1" type="body"/>
          </p:nvPr>
        </p:nvSpPr>
        <p:spPr>
          <a:xfrm>
            <a:off x="3810000" y="3429000"/>
            <a:ext cx="4688333" cy="348386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DA9DB"/>
              </a:buClr>
              <a:buSzPts val="1900"/>
              <a:buNone/>
            </a:pPr>
            <a:r>
              <a:rPr lang="en-US" sz="1900">
                <a:solidFill>
                  <a:srgbClr val="F1C232"/>
                </a:solidFill>
              </a:rPr>
              <a:t>Students who file the FAFSA during the first three months tend to receive double the grants, on average, of students who file the FAFSA later.  </a:t>
            </a:r>
            <a:endParaRPr>
              <a:solidFill>
                <a:srgbClr val="F1C232"/>
              </a:solidFill>
            </a:endParaRPr>
          </a:p>
          <a:p>
            <a:pPr indent="0" lvl="0" marL="0" rtl="0" algn="l">
              <a:lnSpc>
                <a:spcPct val="90000"/>
              </a:lnSpc>
              <a:spcBef>
                <a:spcPts val="750"/>
              </a:spcBef>
              <a:spcAft>
                <a:spcPts val="0"/>
              </a:spcAft>
              <a:buClr>
                <a:srgbClr val="8DA9DB"/>
              </a:buClr>
              <a:buSzPts val="1000"/>
              <a:buNone/>
            </a:pPr>
            <a:r>
              <a:rPr lang="en-US" sz="1000">
                <a:solidFill>
                  <a:srgbClr val="F1C232"/>
                </a:solidFill>
              </a:rPr>
              <a:t>Source:  10 Financial Aid Myths:  What you don’t know can cost you by Kathryn Flynn</a:t>
            </a:r>
            <a:endParaRPr>
              <a:solidFill>
                <a:srgbClr val="F1C232"/>
              </a:solidFill>
            </a:endParaRPr>
          </a:p>
        </p:txBody>
      </p:sp>
      <p:sp>
        <p:nvSpPr>
          <p:cNvPr id="625" name="Google Shape;625;p55"/>
          <p:cNvSpPr txBox="1"/>
          <p:nvPr/>
        </p:nvSpPr>
        <p:spPr>
          <a:xfrm>
            <a:off x="4207346" y="2399482"/>
            <a:ext cx="395147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F1C232"/>
                </a:solidFill>
                <a:latin typeface="Calibri"/>
                <a:ea typeface="Calibri"/>
                <a:cs typeface="Calibri"/>
                <a:sym typeface="Calibri"/>
              </a:rPr>
              <a:t>EARLY BIRD</a:t>
            </a:r>
            <a:endParaRPr b="0" i="0" sz="1400" u="none" cap="none" strike="noStrike">
              <a:solidFill>
                <a:srgbClr val="F1C23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g27e08b6f1d8_1_1"/>
          <p:cNvSpPr/>
          <p:nvPr/>
        </p:nvSpPr>
        <p:spPr>
          <a:xfrm>
            <a:off x="0" y="0"/>
            <a:ext cx="9144000" cy="6858000"/>
          </a:xfrm>
          <a:prstGeom prst="rect">
            <a:avLst/>
          </a:prstGeom>
          <a:solidFill>
            <a:schemeClr val="lt2"/>
          </a:solidFill>
          <a:ln cap="flat" cmpd="sng" w="7620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8" name="Google Shape;298;g27e08b6f1d8_1_1"/>
          <p:cNvSpPr/>
          <p:nvPr/>
        </p:nvSpPr>
        <p:spPr>
          <a:xfrm>
            <a:off x="357759" y="480060"/>
            <a:ext cx="8428500" cy="5898000"/>
          </a:xfrm>
          <a:prstGeom prst="rect">
            <a:avLst/>
          </a:prstGeom>
          <a:no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9" name="Google Shape;299;g27e08b6f1d8_1_1"/>
          <p:cNvSpPr/>
          <p:nvPr/>
        </p:nvSpPr>
        <p:spPr>
          <a:xfrm>
            <a:off x="482599" y="643468"/>
            <a:ext cx="8178900" cy="5571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00" name="Google Shape;300;g27e08b6f1d8_1_1"/>
          <p:cNvGrpSpPr/>
          <p:nvPr/>
        </p:nvGrpSpPr>
        <p:grpSpPr>
          <a:xfrm>
            <a:off x="949112" y="1165224"/>
            <a:ext cx="6639963" cy="4772394"/>
            <a:chOff x="949112" y="873940"/>
            <a:chExt cx="6639963" cy="3579385"/>
          </a:xfrm>
        </p:grpSpPr>
        <p:pic>
          <p:nvPicPr>
            <p:cNvPr descr="A close up of a sign&#10;&#10;Description automatically generated" id="301" name="Google Shape;301;g27e08b6f1d8_1_1"/>
            <p:cNvPicPr preferRelativeResize="0"/>
            <p:nvPr/>
          </p:nvPicPr>
          <p:blipFill rotWithShape="1">
            <a:blip r:embed="rId3">
              <a:alphaModFix/>
            </a:blip>
            <a:srcRect b="14922" l="556" r="0" t="14214"/>
            <a:stretch/>
          </p:blipFill>
          <p:spPr>
            <a:xfrm>
              <a:off x="2374150" y="1055925"/>
              <a:ext cx="5214925" cy="3397400"/>
            </a:xfrm>
            <a:prstGeom prst="rect">
              <a:avLst/>
            </a:prstGeom>
            <a:noFill/>
            <a:ln>
              <a:noFill/>
            </a:ln>
          </p:spPr>
        </p:pic>
        <p:sp>
          <p:nvSpPr>
            <p:cNvPr id="302" name="Google Shape;302;g27e08b6f1d8_1_1"/>
            <p:cNvSpPr txBox="1"/>
            <p:nvPr/>
          </p:nvSpPr>
          <p:spPr>
            <a:xfrm>
              <a:off x="949112" y="873940"/>
              <a:ext cx="3504900" cy="1134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9487F"/>
                </a:buClr>
                <a:buSzPts val="6600"/>
                <a:buFont typeface="Arial"/>
                <a:buNone/>
              </a:pPr>
              <a:r>
                <a:rPr b="1" i="0" lang="en-US" sz="5600" u="none" cap="none" strike="noStrike">
                  <a:solidFill>
                    <a:srgbClr val="29487F"/>
                  </a:solidFill>
                  <a:latin typeface="Times New Roman"/>
                  <a:ea typeface="Times New Roman"/>
                  <a:cs typeface="Times New Roman"/>
                  <a:sym typeface="Times New Roman"/>
                </a:rPr>
                <a:t>TYPES OF </a:t>
              </a:r>
              <a:r>
                <a:rPr b="1" i="0" lang="en-US" sz="6600" u="none" cap="none" strike="noStrike">
                  <a:solidFill>
                    <a:srgbClr val="29487F"/>
                  </a:solidFill>
                  <a:latin typeface="Gill Sans"/>
                  <a:ea typeface="Gill Sans"/>
                  <a:cs typeface="Gill Sans"/>
                  <a:sym typeface="Gill Sans"/>
                </a:rPr>
                <a:t>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9" name="Shape 629"/>
        <p:cNvGrpSpPr/>
        <p:nvPr/>
      </p:nvGrpSpPr>
      <p:grpSpPr>
        <a:xfrm>
          <a:off x="0" y="0"/>
          <a:ext cx="0" cy="0"/>
          <a:chOff x="0" y="0"/>
          <a:chExt cx="0" cy="0"/>
        </a:xfrm>
      </p:grpSpPr>
      <p:sp>
        <p:nvSpPr>
          <p:cNvPr id="630" name="Google Shape;630;p59"/>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1" name="Google Shape;631;p59"/>
          <p:cNvSpPr/>
          <p:nvPr/>
        </p:nvSpPr>
        <p:spPr>
          <a:xfrm flipH="1" rot="-5400000">
            <a:off x="1142713" y="-1142284"/>
            <a:ext cx="68580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2" name="Google Shape;632;p59"/>
          <p:cNvSpPr/>
          <p:nvPr/>
        </p:nvSpPr>
        <p:spPr>
          <a:xfrm flipH="1" rot="10800000">
            <a:off x="-1733" y="0"/>
            <a:ext cx="6803134" cy="6857572"/>
          </a:xfrm>
          <a:prstGeom prst="rect">
            <a:avLst/>
          </a:prstGeom>
          <a:gradFill>
            <a:gsLst>
              <a:gs pos="0">
                <a:srgbClr val="000000">
                  <a:alpha val="50980"/>
                </a:srgbClr>
              </a:gs>
              <a:gs pos="8000">
                <a:srgbClr val="000000">
                  <a:alpha val="50980"/>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3" name="Google Shape;633;p59"/>
          <p:cNvSpPr/>
          <p:nvPr/>
        </p:nvSpPr>
        <p:spPr>
          <a:xfrm flipH="1" rot="-5400000">
            <a:off x="2125298" y="-161647"/>
            <a:ext cx="4894564" cy="9145160"/>
          </a:xfrm>
          <a:prstGeom prst="rect">
            <a:avLst/>
          </a:prstGeom>
          <a:gradFill>
            <a:gsLst>
              <a:gs pos="0">
                <a:srgbClr val="9CC2E5">
                  <a:alpha val="0"/>
                </a:srgbClr>
              </a:gs>
              <a:gs pos="100000">
                <a:srgbClr val="000000">
                  <a:alpha val="45098"/>
                </a:srgbClr>
              </a:gs>
            </a:gsLst>
            <a:lin ang="1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 company name&#10;&#10;Description automatically generated" id="634" name="Google Shape;634;p59"/>
          <p:cNvPicPr preferRelativeResize="0"/>
          <p:nvPr/>
        </p:nvPicPr>
        <p:blipFill rotWithShape="1">
          <a:blip r:embed="rId3">
            <a:alphaModFix/>
          </a:blip>
          <a:srcRect b="0" l="0" r="0" t="0"/>
          <a:stretch/>
        </p:blipFill>
        <p:spPr>
          <a:xfrm>
            <a:off x="327762" y="762000"/>
            <a:ext cx="8458200" cy="4736592"/>
          </a:xfrm>
          <a:prstGeom prst="rect">
            <a:avLst/>
          </a:prstGeom>
          <a:noFill/>
          <a:ln>
            <a:noFill/>
          </a:ln>
        </p:spPr>
      </p:pic>
      <p:sp>
        <p:nvSpPr>
          <p:cNvPr id="635" name="Google Shape;635;p59"/>
          <p:cNvSpPr txBox="1"/>
          <p:nvPr/>
        </p:nvSpPr>
        <p:spPr>
          <a:xfrm>
            <a:off x="544011" y="4410932"/>
            <a:ext cx="8055404" cy="630942"/>
          </a:xfrm>
          <a:prstGeom prst="rect">
            <a:avLst/>
          </a:prstGeom>
          <a:noFill/>
          <a:ln>
            <a:noFill/>
          </a:ln>
        </p:spPr>
        <p:txBody>
          <a:bodyPr anchorCtr="0" anchor="t" bIns="45700" lIns="91425" spcFirstLastPara="1" rIns="91425" wrap="square" tIns="45700">
            <a:spAutoFit/>
          </a:bodyPr>
          <a:lstStyle/>
          <a:p>
            <a:pPr indent="0" lvl="0" marL="0" marR="0" rtl="0" algn="l">
              <a:lnSpc>
                <a:spcPct val="65625"/>
              </a:lnSpc>
              <a:spcBef>
                <a:spcPts val="0"/>
              </a:spcBef>
              <a:spcAft>
                <a:spcPts val="0"/>
              </a:spcAft>
              <a:buClr>
                <a:srgbClr val="000000"/>
              </a:buClr>
              <a:buSzPts val="3200"/>
              <a:buFont typeface="Arial"/>
              <a:buNone/>
            </a:pPr>
            <a:r>
              <a:rPr b="1" i="0" lang="en-US" sz="3200" u="none" cap="none" strike="noStrike">
                <a:solidFill>
                  <a:srgbClr val="333333"/>
                </a:solidFill>
                <a:latin typeface="Quintessential"/>
                <a:ea typeface="Quintessential"/>
                <a:cs typeface="Quintessential"/>
                <a:sym typeface="Quintessential"/>
              </a:rPr>
              <a:t>Before</a:t>
            </a:r>
            <a:r>
              <a:rPr b="0" i="0" lang="en-US" sz="3200" u="none" cap="none" strike="noStrike">
                <a:solidFill>
                  <a:srgbClr val="333333"/>
                </a:solidFill>
                <a:latin typeface="Quintessential"/>
                <a:ea typeface="Quintessential"/>
                <a:cs typeface="Quintessential"/>
                <a:sym typeface="Quintessential"/>
              </a:rPr>
              <a:t> </a:t>
            </a:r>
            <a:r>
              <a:rPr b="0" i="0" lang="en-US" sz="1800" u="none" cap="none" strike="noStrike">
                <a:solidFill>
                  <a:srgbClr val="333333"/>
                </a:solidFill>
                <a:latin typeface="Georgia"/>
                <a:ea typeface="Georgia"/>
                <a:cs typeface="Georgia"/>
                <a:sym typeface="Georgia"/>
              </a:rPr>
              <a:t>submitting your FAFSA, double check that all information is correct and no required information is missing.</a:t>
            </a:r>
            <a:endParaRPr b="0" i="0" sz="1400" u="none" cap="none" strike="noStrike">
              <a:solidFill>
                <a:schemeClr val="dk1"/>
              </a:solidFill>
              <a:latin typeface="Calibri"/>
              <a:ea typeface="Calibri"/>
              <a:cs typeface="Calibri"/>
              <a:sym typeface="Calibri"/>
            </a:endParaRPr>
          </a:p>
        </p:txBody>
      </p:sp>
      <p:pic>
        <p:nvPicPr>
          <p:cNvPr descr="A white character with arms raised and a computer&#10;&#10;Description automatically generated" id="636" name="Google Shape;636;p59"/>
          <p:cNvPicPr preferRelativeResize="0"/>
          <p:nvPr/>
        </p:nvPicPr>
        <p:blipFill rotWithShape="1">
          <a:blip r:embed="rId4">
            <a:alphaModFix/>
          </a:blip>
          <a:srcRect b="0" l="0" r="0" t="0"/>
          <a:stretch/>
        </p:blipFill>
        <p:spPr>
          <a:xfrm>
            <a:off x="304800" y="762000"/>
            <a:ext cx="2667000" cy="1508960"/>
          </a:xfrm>
          <a:prstGeom prst="rect">
            <a:avLst/>
          </a:prstGeom>
          <a:noFill/>
          <a:ln>
            <a:noFill/>
          </a:ln>
        </p:spPr>
      </p:pic>
    </p:spTree>
  </p:cSld>
  <p:clrMapOvr>
    <a:masterClrMapping/>
  </p:clrMapOvr>
  <mc:AlternateContent>
    <mc:Choice Requires="p14">
      <p:transition spd="slow" p14:dur="1250">
        <p14:flip dir="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0" name="Shape 640"/>
        <p:cNvGrpSpPr/>
        <p:nvPr/>
      </p:nvGrpSpPr>
      <p:grpSpPr>
        <a:xfrm>
          <a:off x="0" y="0"/>
          <a:ext cx="0" cy="0"/>
          <a:chOff x="0" y="0"/>
          <a:chExt cx="0" cy="0"/>
        </a:xfrm>
      </p:grpSpPr>
      <p:pic>
        <p:nvPicPr>
          <p:cNvPr id="641" name="Google Shape;641;p60"/>
          <p:cNvPicPr preferRelativeResize="0"/>
          <p:nvPr/>
        </p:nvPicPr>
        <p:blipFill rotWithShape="1">
          <a:blip r:embed="rId3">
            <a:alphaModFix/>
          </a:blip>
          <a:srcRect b="7787" l="0" r="1" t="0"/>
          <a:stretch/>
        </p:blipFill>
        <p:spPr>
          <a:xfrm>
            <a:off x="542533" y="1085670"/>
            <a:ext cx="3403069" cy="1710630"/>
          </a:xfrm>
          <a:prstGeom prst="rect">
            <a:avLst/>
          </a:prstGeom>
          <a:noFill/>
          <a:ln>
            <a:noFill/>
          </a:ln>
        </p:spPr>
      </p:pic>
      <p:sp>
        <p:nvSpPr>
          <p:cNvPr id="642" name="Google Shape;642;p60"/>
          <p:cNvSpPr txBox="1"/>
          <p:nvPr>
            <p:ph type="title"/>
          </p:nvPr>
        </p:nvSpPr>
        <p:spPr>
          <a:xfrm>
            <a:off x="3981360" y="1006726"/>
            <a:ext cx="4953000" cy="86918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Font typeface="Arial"/>
              <a:buNone/>
            </a:pPr>
            <a:br>
              <a:rPr b="1" lang="en-US" sz="2000">
                <a:solidFill>
                  <a:schemeClr val="dk1"/>
                </a:solidFill>
              </a:rPr>
            </a:br>
            <a:r>
              <a:rPr b="1" lang="en-US" sz="2000">
                <a:solidFill>
                  <a:schemeClr val="dk1"/>
                </a:solidFill>
                <a:latin typeface="Calibri"/>
                <a:ea typeface="Calibri"/>
                <a:cs typeface="Calibri"/>
                <a:sym typeface="Calibri"/>
              </a:rPr>
              <a:t>COLLEGE SCHOLARSHIP SERVICE</a:t>
            </a:r>
            <a:br>
              <a:rPr b="1" lang="en-US" sz="2000">
                <a:solidFill>
                  <a:schemeClr val="dk1"/>
                </a:solidFill>
                <a:latin typeface="Calibri"/>
                <a:ea typeface="Calibri"/>
                <a:cs typeface="Calibri"/>
                <a:sym typeface="Calibri"/>
              </a:rPr>
            </a:br>
            <a:r>
              <a:rPr b="1" lang="en-US" sz="2000">
                <a:solidFill>
                  <a:schemeClr val="dk1"/>
                </a:solidFill>
                <a:latin typeface="Calibri"/>
                <a:ea typeface="Calibri"/>
                <a:cs typeface="Calibri"/>
                <a:sym typeface="Calibri"/>
              </a:rPr>
              <a:t>CSS Profile</a:t>
            </a:r>
            <a:br>
              <a:rPr lang="en-US" sz="1400">
                <a:solidFill>
                  <a:schemeClr val="dk1"/>
                </a:solidFill>
                <a:latin typeface="Libre Franklin Medium"/>
                <a:ea typeface="Libre Franklin Medium"/>
                <a:cs typeface="Libre Franklin Medium"/>
                <a:sym typeface="Libre Franklin Medium"/>
              </a:rPr>
            </a:br>
            <a:r>
              <a:rPr lang="en-US" sz="1400">
                <a:solidFill>
                  <a:schemeClr val="dk1"/>
                </a:solidFill>
                <a:latin typeface="Calibri"/>
                <a:ea typeface="Calibri"/>
                <a:cs typeface="Calibri"/>
                <a:sym typeface="Calibri"/>
              </a:rPr>
              <a:t>In North Carolina :  Chapel Hill, Elon, Wake Forest, Duke, Davidson</a:t>
            </a:r>
            <a:br>
              <a:rPr lang="en-US" sz="1400">
                <a:solidFill>
                  <a:schemeClr val="dk1"/>
                </a:solidFill>
                <a:latin typeface="Calibri"/>
                <a:ea typeface="Calibri"/>
                <a:cs typeface="Calibri"/>
                <a:sym typeface="Calibri"/>
              </a:rPr>
            </a:b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a:t>
            </a:r>
            <a:r>
              <a:rPr lang="en-US" sz="1200">
                <a:solidFill>
                  <a:schemeClr val="dk1"/>
                </a:solidFill>
                <a:latin typeface="Open Sans"/>
                <a:ea typeface="Open Sans"/>
                <a:cs typeface="Open Sans"/>
                <a:sym typeface="Open Sans"/>
              </a:rPr>
              <a:t>C</a:t>
            </a:r>
            <a:r>
              <a:rPr b="0" i="0" lang="en-US" sz="1200">
                <a:solidFill>
                  <a:schemeClr val="dk1"/>
                </a:solidFill>
                <a:latin typeface="Open Sans"/>
                <a:ea typeface="Open Sans"/>
                <a:cs typeface="Open Sans"/>
                <a:sym typeface="Open Sans"/>
              </a:rPr>
              <a:t>osts $25 to submit and $16 for every submission afterward. </a:t>
            </a:r>
            <a:r>
              <a:rPr lang="en-US" sz="1200">
                <a:solidFill>
                  <a:schemeClr val="dk1"/>
                </a:solidFill>
                <a:latin typeface="Open Sans"/>
                <a:ea typeface="Open Sans"/>
                <a:cs typeface="Open Sans"/>
                <a:sym typeface="Open Sans"/>
              </a:rPr>
              <a:t> U</a:t>
            </a:r>
            <a:r>
              <a:rPr b="0" i="0" lang="en-US" sz="1200">
                <a:solidFill>
                  <a:schemeClr val="dk1"/>
                </a:solidFill>
                <a:latin typeface="Open Sans"/>
                <a:ea typeface="Open Sans"/>
                <a:cs typeface="Open Sans"/>
                <a:sym typeface="Open Sans"/>
              </a:rPr>
              <a:t>ndergraduates coming from a family with an income under $100,000 may file for free.</a:t>
            </a:r>
            <a:br>
              <a:rPr lang="en-US" sz="1200">
                <a:solidFill>
                  <a:schemeClr val="dk1"/>
                </a:solidFill>
                <a:latin typeface="Calibri"/>
                <a:ea typeface="Calibri"/>
                <a:cs typeface="Calibri"/>
                <a:sym typeface="Calibri"/>
              </a:rPr>
            </a:br>
            <a:br>
              <a:rPr lang="en-US" sz="1400">
                <a:solidFill>
                  <a:schemeClr val="dk1"/>
                </a:solidFill>
                <a:latin typeface="Calibri"/>
                <a:ea typeface="Calibri"/>
                <a:cs typeface="Calibri"/>
                <a:sym typeface="Calibri"/>
              </a:rPr>
            </a:br>
            <a:br>
              <a:rPr lang="en-US" sz="1400">
                <a:solidFill>
                  <a:schemeClr val="dk1"/>
                </a:solidFill>
                <a:latin typeface="Calibri"/>
                <a:ea typeface="Calibri"/>
                <a:cs typeface="Calibri"/>
                <a:sym typeface="Calibri"/>
              </a:rPr>
            </a:br>
            <a:br>
              <a:rPr lang="en-US" sz="1400">
                <a:solidFill>
                  <a:schemeClr val="dk1"/>
                </a:solidFill>
                <a:latin typeface="Calibri"/>
                <a:ea typeface="Calibri"/>
                <a:cs typeface="Calibri"/>
                <a:sym typeface="Calibri"/>
              </a:rPr>
            </a:b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pic>
        <p:nvPicPr>
          <p:cNvPr id="643" name="Google Shape;643;p60"/>
          <p:cNvPicPr preferRelativeResize="0"/>
          <p:nvPr/>
        </p:nvPicPr>
        <p:blipFill rotWithShape="1">
          <a:blip r:embed="rId4">
            <a:alphaModFix/>
          </a:blip>
          <a:srcRect b="1" l="59406" r="18940" t="0"/>
          <a:stretch/>
        </p:blipFill>
        <p:spPr>
          <a:xfrm>
            <a:off x="7080237" y="3024648"/>
            <a:ext cx="1203194" cy="1667074"/>
          </a:xfrm>
          <a:custGeom>
            <a:rect b="b" l="l" r="r" t="t"/>
            <a:pathLst>
              <a:path extrusionOk="0" h="5265942" w="5067519">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a:noFill/>
          <a:ln>
            <a:noFill/>
          </a:ln>
        </p:spPr>
      </p:pic>
      <p:sp>
        <p:nvSpPr>
          <p:cNvPr id="644" name="Google Shape;644;p60"/>
          <p:cNvSpPr txBox="1"/>
          <p:nvPr/>
        </p:nvSpPr>
        <p:spPr>
          <a:xfrm>
            <a:off x="537167" y="3243066"/>
            <a:ext cx="6543070" cy="12311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Institutional Documentation Service (IDOC)</a:t>
            </a:r>
            <a:r>
              <a:rPr b="0" i="0" lang="en-US" sz="20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is a service that collects family financial documents and distributes them to institutions on behalf of the student</a:t>
            </a:r>
            <a:r>
              <a:rPr b="0" i="0" lang="en-US" sz="1800" u="sng" cap="none" strike="noStrike">
                <a:solidFill>
                  <a:schemeClr val="dk1"/>
                </a:solidFill>
                <a:latin typeface="Calibri"/>
                <a:ea typeface="Calibri"/>
                <a:cs typeface="Calibri"/>
                <a:sym typeface="Calibri"/>
              </a:rPr>
              <a:t>.</a:t>
            </a:r>
            <a:r>
              <a:rPr b="0" i="0" lang="en-US" sz="1800" u="none" cap="none" strike="noStrike">
                <a:solidFill>
                  <a:schemeClr val="dk1"/>
                </a:solidFill>
                <a:latin typeface="Calibri"/>
                <a:ea typeface="Calibri"/>
                <a:cs typeface="Calibri"/>
                <a:sym typeface="Calibri"/>
              </a:rPr>
              <a:t>  </a:t>
            </a:r>
            <a:r>
              <a:rPr b="0" i="0" lang="en-US" sz="1800" u="sng" cap="none" strike="noStrike">
                <a:solidFill>
                  <a:schemeClr val="dk1"/>
                </a:solidFill>
                <a:latin typeface="Calibri"/>
                <a:ea typeface="Calibri"/>
                <a:cs typeface="Calibri"/>
                <a:sym typeface="Calibri"/>
              </a:rPr>
              <a:t>You'll be notified </a:t>
            </a:r>
            <a:r>
              <a:rPr b="0" i="0" lang="en-US" sz="1800" u="none" cap="none" strike="noStrike">
                <a:solidFill>
                  <a:schemeClr val="dk1"/>
                </a:solidFill>
                <a:latin typeface="Calibri"/>
                <a:ea typeface="Calibri"/>
                <a:cs typeface="Calibri"/>
                <a:sym typeface="Calibri"/>
              </a:rPr>
              <a:t>by the College Board if you need to submit documents through IDOC. </a:t>
            </a:r>
            <a:endParaRPr b="1" i="0" sz="1800" u="none" cap="none" strike="noStrike">
              <a:solidFill>
                <a:schemeClr val="dk1"/>
              </a:solidFill>
              <a:latin typeface="Calibri"/>
              <a:ea typeface="Calibri"/>
              <a:cs typeface="Calibri"/>
              <a:sym typeface="Calibri"/>
            </a:endParaRPr>
          </a:p>
        </p:txBody>
      </p:sp>
      <p:sp>
        <p:nvSpPr>
          <p:cNvPr id="645" name="Google Shape;645;p60"/>
          <p:cNvSpPr/>
          <p:nvPr/>
        </p:nvSpPr>
        <p:spPr>
          <a:xfrm>
            <a:off x="2385811" y="5378050"/>
            <a:ext cx="6695470" cy="103967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000"/>
              <a:buFont typeface="Arial"/>
              <a:buNone/>
            </a:pPr>
            <a:r>
              <a:rPr b="1" i="1" lang="en-US" sz="2000" u="sng" cap="none" strike="noStrike">
                <a:solidFill>
                  <a:schemeClr val="dk1"/>
                </a:solidFill>
                <a:latin typeface="Calibri"/>
                <a:ea typeface="Calibri"/>
                <a:cs typeface="Calibri"/>
                <a:sym typeface="Calibri"/>
              </a:rPr>
              <a:t>Some colleges have their own financial aid  forms.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These forms must be filed according to the college’s deadlines.</a:t>
            </a:r>
            <a:endParaRPr b="0" i="0" sz="1400" u="none" cap="none" strike="noStrike">
              <a:solidFill>
                <a:srgbClr val="000000"/>
              </a:solidFill>
              <a:latin typeface="Arial"/>
              <a:ea typeface="Arial"/>
              <a:cs typeface="Arial"/>
              <a:sym typeface="Arial"/>
            </a:endParaRPr>
          </a:p>
        </p:txBody>
      </p:sp>
      <p:pic>
        <p:nvPicPr>
          <p:cNvPr id="646" name="Google Shape;646;p60"/>
          <p:cNvPicPr preferRelativeResize="0"/>
          <p:nvPr/>
        </p:nvPicPr>
        <p:blipFill rotWithShape="1">
          <a:blip r:embed="rId5">
            <a:alphaModFix/>
          </a:blip>
          <a:srcRect b="0" l="0" r="0" t="0"/>
          <a:stretch/>
        </p:blipFill>
        <p:spPr>
          <a:xfrm>
            <a:off x="542533" y="4897449"/>
            <a:ext cx="1856008" cy="1473889"/>
          </a:xfrm>
          <a:prstGeom prst="rect">
            <a:avLst/>
          </a:prstGeom>
          <a:noFill/>
          <a:ln>
            <a:noFill/>
          </a:ln>
        </p:spPr>
      </p:pic>
      <p:sp>
        <p:nvSpPr>
          <p:cNvPr id="647" name="Google Shape;647;p60"/>
          <p:cNvSpPr/>
          <p:nvPr/>
        </p:nvSpPr>
        <p:spPr>
          <a:xfrm flipH="1" rot="10800000">
            <a:off x="625226" y="2871013"/>
            <a:ext cx="7884282" cy="45719"/>
          </a:xfrm>
          <a:prstGeom prst="rect">
            <a:avLst/>
          </a:prstGeom>
          <a:solidFill>
            <a:srgbClr val="FF33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8" name="Google Shape;648;p60"/>
          <p:cNvSpPr/>
          <p:nvPr/>
        </p:nvSpPr>
        <p:spPr>
          <a:xfrm flipH="1" rot="10800000">
            <a:off x="542533" y="4755681"/>
            <a:ext cx="7884282" cy="45719"/>
          </a:xfrm>
          <a:prstGeom prst="rect">
            <a:avLst/>
          </a:prstGeom>
          <a:solidFill>
            <a:srgbClr val="FF33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9" name="Google Shape;649;p60"/>
          <p:cNvSpPr txBox="1"/>
          <p:nvPr/>
        </p:nvSpPr>
        <p:spPr>
          <a:xfrm>
            <a:off x="1105040" y="379315"/>
            <a:ext cx="797624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Calibri"/>
                <a:ea typeface="Calibri"/>
                <a:cs typeface="Calibri"/>
                <a:sym typeface="Calibri"/>
              </a:rPr>
              <a:t>OTHER FORMS YOU MAY HAVE TO COMPLETE</a:t>
            </a:r>
            <a:endParaRPr b="0" i="0" sz="1400" u="none" cap="none" strike="noStrike">
              <a:solidFill>
                <a:srgbClr val="000000"/>
              </a:solidFill>
              <a:latin typeface="Arial"/>
              <a:ea typeface="Arial"/>
              <a:cs typeface="Arial"/>
              <a:sym typeface="Arial"/>
            </a:endParaRPr>
          </a:p>
        </p:txBody>
      </p:sp>
      <p:sp>
        <p:nvSpPr>
          <p:cNvPr id="650" name="Google Shape;650;p60"/>
          <p:cNvSpPr/>
          <p:nvPr/>
        </p:nvSpPr>
        <p:spPr>
          <a:xfrm flipH="1" rot="10800000">
            <a:off x="671204" y="1052428"/>
            <a:ext cx="7884282" cy="45719"/>
          </a:xfrm>
          <a:prstGeom prst="rect">
            <a:avLst/>
          </a:prstGeom>
          <a:solidFill>
            <a:srgbClr val="FF33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4" name="Shape 654"/>
        <p:cNvGrpSpPr/>
        <p:nvPr/>
      </p:nvGrpSpPr>
      <p:grpSpPr>
        <a:xfrm>
          <a:off x="0" y="0"/>
          <a:ext cx="0" cy="0"/>
          <a:chOff x="0" y="0"/>
          <a:chExt cx="0" cy="0"/>
        </a:xfrm>
      </p:grpSpPr>
      <p:sp>
        <p:nvSpPr>
          <p:cNvPr id="655" name="Google Shape;655;p61"/>
          <p:cNvSpPr/>
          <p:nvPr/>
        </p:nvSpPr>
        <p:spPr>
          <a:xfrm>
            <a:off x="0" y="0"/>
            <a:ext cx="9144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6" name="Google Shape;656;p61"/>
          <p:cNvSpPr/>
          <p:nvPr/>
        </p:nvSpPr>
        <p:spPr>
          <a:xfrm>
            <a:off x="357759" y="480060"/>
            <a:ext cx="8428482"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57" name="Google Shape;657;p61"/>
          <p:cNvPicPr preferRelativeResize="0"/>
          <p:nvPr/>
        </p:nvPicPr>
        <p:blipFill rotWithShape="1">
          <a:blip r:embed="rId3">
            <a:alphaModFix/>
          </a:blip>
          <a:srcRect b="0" l="0" r="0" t="0"/>
          <a:stretch/>
        </p:blipFill>
        <p:spPr>
          <a:xfrm>
            <a:off x="482600" y="1496759"/>
            <a:ext cx="8178799" cy="3864482"/>
          </a:xfrm>
          <a:prstGeom prst="rect">
            <a:avLst/>
          </a:prstGeom>
          <a:noFill/>
          <a:ln>
            <a:noFill/>
          </a:ln>
        </p:spPr>
      </p:pic>
      <p:sp>
        <p:nvSpPr>
          <p:cNvPr descr="Image result for north carolina financial aid award letter" id="658" name="Google Shape;658;p6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9" name="Google Shape;659;p61"/>
          <p:cNvSpPr/>
          <p:nvPr/>
        </p:nvSpPr>
        <p:spPr>
          <a:xfrm>
            <a:off x="1981201" y="5231939"/>
            <a:ext cx="668019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Roboto"/>
                <a:ea typeface="Roboto"/>
                <a:cs typeface="Roboto"/>
                <a:sym typeface="Roboto"/>
              </a:rPr>
              <a:t> Residency for tuition classification and State financial aid. </a:t>
            </a:r>
            <a:endParaRPr b="1" i="0" sz="18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4" name="Shape 664"/>
        <p:cNvGrpSpPr/>
        <p:nvPr/>
      </p:nvGrpSpPr>
      <p:grpSpPr>
        <a:xfrm>
          <a:off x="0" y="0"/>
          <a:ext cx="0" cy="0"/>
          <a:chOff x="0" y="0"/>
          <a:chExt cx="0" cy="0"/>
        </a:xfrm>
      </p:grpSpPr>
      <p:sp>
        <p:nvSpPr>
          <p:cNvPr id="665" name="Google Shape;665;p62"/>
          <p:cNvSpPr/>
          <p:nvPr/>
        </p:nvSpPr>
        <p:spPr>
          <a:xfrm>
            <a:off x="0" y="0"/>
            <a:ext cx="9144000" cy="6858000"/>
          </a:xfrm>
          <a:prstGeom prst="rect">
            <a:avLst/>
          </a:prstGeom>
          <a:solidFill>
            <a:srgbClr val="0C0C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6" name="Google Shape;666;p62"/>
          <p:cNvSpPr txBox="1"/>
          <p:nvPr/>
        </p:nvSpPr>
        <p:spPr>
          <a:xfrm>
            <a:off x="546497" y="1422400"/>
            <a:ext cx="4025503" cy="23876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What happens next?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4400"/>
              <a:buFont typeface="Arial"/>
              <a:buNone/>
            </a:pPr>
            <a:r>
              <a:t/>
            </a:r>
            <a:endParaRPr b="0" i="0" sz="4400" u="none" cap="none" strike="noStrike">
              <a:solidFill>
                <a:schemeClr val="lt1"/>
              </a:solidFill>
              <a:latin typeface="Calibri"/>
              <a:ea typeface="Calibri"/>
              <a:cs typeface="Calibri"/>
              <a:sym typeface="Calibri"/>
            </a:endParaRPr>
          </a:p>
        </p:txBody>
      </p:sp>
      <p:sp>
        <p:nvSpPr>
          <p:cNvPr id="667" name="Google Shape;667;p62"/>
          <p:cNvSpPr/>
          <p:nvPr/>
        </p:nvSpPr>
        <p:spPr>
          <a:xfrm>
            <a:off x="4675584" y="638849"/>
            <a:ext cx="4129086" cy="547564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68" name="Google Shape;668;p62"/>
          <p:cNvPicPr preferRelativeResize="0"/>
          <p:nvPr/>
        </p:nvPicPr>
        <p:blipFill rotWithShape="1">
          <a:blip r:embed="rId3">
            <a:alphaModFix/>
          </a:blip>
          <a:srcRect b="0" l="0" r="0" t="0"/>
          <a:stretch/>
        </p:blipFill>
        <p:spPr>
          <a:xfrm>
            <a:off x="4937832" y="1915351"/>
            <a:ext cx="3604590" cy="2922640"/>
          </a:xfrm>
          <a:prstGeom prst="rect">
            <a:avLst/>
          </a:prstGeom>
          <a:noFill/>
          <a:ln>
            <a:noFill/>
          </a:ln>
        </p:spPr>
      </p:pic>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2" name="Shape 672"/>
        <p:cNvGrpSpPr/>
        <p:nvPr/>
      </p:nvGrpSpPr>
      <p:grpSpPr>
        <a:xfrm>
          <a:off x="0" y="0"/>
          <a:ext cx="0" cy="0"/>
          <a:chOff x="0" y="0"/>
          <a:chExt cx="0" cy="0"/>
        </a:xfrm>
      </p:grpSpPr>
      <p:sp>
        <p:nvSpPr>
          <p:cNvPr id="673" name="Google Shape;673;p63"/>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eiryo"/>
              <a:ea typeface="Meiryo"/>
              <a:cs typeface="Meiryo"/>
              <a:sym typeface="Meiryo"/>
            </a:endParaRPr>
          </a:p>
        </p:txBody>
      </p:sp>
      <p:grpSp>
        <p:nvGrpSpPr>
          <p:cNvPr id="674" name="Google Shape;674;p63"/>
          <p:cNvGrpSpPr/>
          <p:nvPr/>
        </p:nvGrpSpPr>
        <p:grpSpPr>
          <a:xfrm>
            <a:off x="410717" y="0"/>
            <a:ext cx="8323428" cy="6858000"/>
            <a:chOff x="547625" y="0"/>
            <a:chExt cx="11097905" cy="6858000"/>
          </a:xfrm>
        </p:grpSpPr>
        <p:sp>
          <p:nvSpPr>
            <p:cNvPr id="675" name="Google Shape;675;p63"/>
            <p:cNvSpPr/>
            <p:nvPr/>
          </p:nvSpPr>
          <p:spPr>
            <a:xfrm flipH="1">
              <a:off x="907575" y="0"/>
              <a:ext cx="10345003" cy="6858000"/>
            </a:xfrm>
            <a:custGeom>
              <a:rect b="b" l="l" r="r" t="t"/>
              <a:pathLst>
                <a:path extrusionOk="0" h="6858000" w="9174595">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6" name="Google Shape;676;p63"/>
            <p:cNvSpPr/>
            <p:nvPr/>
          </p:nvSpPr>
          <p:spPr>
            <a:xfrm flipH="1">
              <a:off x="708673" y="0"/>
              <a:ext cx="2486322" cy="6858000"/>
            </a:xfrm>
            <a:custGeom>
              <a:rect b="b" l="l" r="r" t="t"/>
              <a:pathLst>
                <a:path extrusionOk="0" h="6858000" w="2521425">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Meiryo"/>
                <a:ea typeface="Meiryo"/>
                <a:cs typeface="Meiryo"/>
                <a:sym typeface="Meiryo"/>
              </a:endParaRPr>
            </a:p>
          </p:txBody>
        </p:sp>
        <p:sp>
          <p:nvSpPr>
            <p:cNvPr id="677" name="Google Shape;677;p63"/>
            <p:cNvSpPr/>
            <p:nvPr/>
          </p:nvSpPr>
          <p:spPr>
            <a:xfrm>
              <a:off x="8975235" y="0"/>
              <a:ext cx="2486322" cy="6858000"/>
            </a:xfrm>
            <a:custGeom>
              <a:rect b="b" l="l" r="r" t="t"/>
              <a:pathLst>
                <a:path extrusionOk="0" h="6858000" w="2521425">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Meiryo"/>
                <a:ea typeface="Meiryo"/>
                <a:cs typeface="Meiryo"/>
                <a:sym typeface="Meiryo"/>
              </a:endParaRPr>
            </a:p>
          </p:txBody>
        </p:sp>
        <p:sp>
          <p:nvSpPr>
            <p:cNvPr id="678" name="Google Shape;678;p63"/>
            <p:cNvSpPr/>
            <p:nvPr/>
          </p:nvSpPr>
          <p:spPr>
            <a:xfrm flipH="1">
              <a:off x="547625" y="0"/>
              <a:ext cx="2209181" cy="6858000"/>
            </a:xfrm>
            <a:custGeom>
              <a:rect b="b" l="l" r="r" t="t"/>
              <a:pathLst>
                <a:path extrusionOk="0" h="6858000" w="2209181">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Meiryo"/>
                <a:ea typeface="Meiryo"/>
                <a:cs typeface="Meiryo"/>
                <a:sym typeface="Meiryo"/>
              </a:endParaRPr>
            </a:p>
          </p:txBody>
        </p:sp>
        <p:sp>
          <p:nvSpPr>
            <p:cNvPr id="679" name="Google Shape;679;p63"/>
            <p:cNvSpPr/>
            <p:nvPr/>
          </p:nvSpPr>
          <p:spPr>
            <a:xfrm>
              <a:off x="9436349" y="0"/>
              <a:ext cx="2209181" cy="6858000"/>
            </a:xfrm>
            <a:custGeom>
              <a:rect b="b" l="l" r="r" t="t"/>
              <a:pathLst>
                <a:path extrusionOk="0" h="6858000" w="2209181">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Meiryo"/>
                <a:ea typeface="Meiryo"/>
                <a:cs typeface="Meiryo"/>
                <a:sym typeface="Meiryo"/>
              </a:endParaRPr>
            </a:p>
          </p:txBody>
        </p:sp>
      </p:grpSp>
      <p:pic>
        <p:nvPicPr>
          <p:cNvPr id="680" name="Google Shape;680;p63"/>
          <p:cNvPicPr preferRelativeResize="0"/>
          <p:nvPr/>
        </p:nvPicPr>
        <p:blipFill rotWithShape="1">
          <a:blip r:embed="rId3">
            <a:alphaModFix/>
          </a:blip>
          <a:srcRect b="0" l="0" r="0" t="0"/>
          <a:stretch/>
        </p:blipFill>
        <p:spPr>
          <a:xfrm>
            <a:off x="1853107" y="1066800"/>
            <a:ext cx="4752707" cy="2582304"/>
          </a:xfrm>
          <a:prstGeom prst="rect">
            <a:avLst/>
          </a:prstGeom>
          <a:noFill/>
          <a:ln>
            <a:noFill/>
          </a:ln>
        </p:spPr>
      </p:pic>
      <p:sp>
        <p:nvSpPr>
          <p:cNvPr id="681" name="Google Shape;681;p63"/>
          <p:cNvSpPr txBox="1"/>
          <p:nvPr/>
        </p:nvSpPr>
        <p:spPr>
          <a:xfrm>
            <a:off x="420325" y="3649100"/>
            <a:ext cx="8535000" cy="201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4000"/>
              <a:buFont typeface="Arial"/>
              <a:buNone/>
            </a:pPr>
            <a:r>
              <a:rPr b="1" i="0" lang="en-US" sz="4000" u="none" cap="none" strike="noStrike">
                <a:solidFill>
                  <a:srgbClr val="FF0000"/>
                </a:solidFill>
                <a:latin typeface="Quintessential"/>
                <a:ea typeface="Quintessential"/>
                <a:cs typeface="Quintessential"/>
                <a:sym typeface="Quintessential"/>
              </a:rPr>
              <a:t>After </a:t>
            </a:r>
            <a:r>
              <a:rPr b="0" i="0" lang="en-US" sz="2400" u="none" cap="none" strike="noStrike">
                <a:solidFill>
                  <a:srgbClr val="FF0000"/>
                </a:solidFill>
                <a:latin typeface="Georgia"/>
                <a:ea typeface="Georgia"/>
                <a:cs typeface="Georgia"/>
                <a:sym typeface="Georgia"/>
              </a:rPr>
              <a:t>submitting your FAFSA, check your email regularly and pay attention to any correspondence you receive from schools or the Department of Education itself requesting information. </a:t>
            </a:r>
            <a:endParaRPr b="0" i="0" sz="2400" u="none" cap="none" strike="noStrike">
              <a:solidFill>
                <a:srgbClr val="FF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414141"/>
        </a:solidFill>
      </p:bgPr>
    </p:bg>
    <p:spTree>
      <p:nvGrpSpPr>
        <p:cNvPr id="685" name="Shape 685"/>
        <p:cNvGrpSpPr/>
        <p:nvPr/>
      </p:nvGrpSpPr>
      <p:grpSpPr>
        <a:xfrm>
          <a:off x="0" y="0"/>
          <a:ext cx="0" cy="0"/>
          <a:chOff x="0" y="0"/>
          <a:chExt cx="0" cy="0"/>
        </a:xfrm>
      </p:grpSpPr>
      <p:sp>
        <p:nvSpPr>
          <p:cNvPr id="686" name="Google Shape;686;p64"/>
          <p:cNvSpPr/>
          <p:nvPr/>
        </p:nvSpPr>
        <p:spPr>
          <a:xfrm>
            <a:off x="0" y="-2008"/>
            <a:ext cx="4206915"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Working space background" id="687" name="Google Shape;687;p64"/>
          <p:cNvPicPr preferRelativeResize="0"/>
          <p:nvPr/>
        </p:nvPicPr>
        <p:blipFill rotWithShape="1">
          <a:blip r:embed="rId3">
            <a:alphaModFix/>
          </a:blip>
          <a:srcRect b="2" l="51823" r="0" t="0"/>
          <a:stretch/>
        </p:blipFill>
        <p:spPr>
          <a:xfrm>
            <a:off x="1" y="-2"/>
            <a:ext cx="4081394" cy="5654940"/>
          </a:xfrm>
          <a:custGeom>
            <a:rect b="b" l="l" r="r" t="t"/>
            <a:pathLst>
              <a:path extrusionOk="0" h="5654940" w="5441859">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ln>
            <a:noFill/>
          </a:ln>
        </p:spPr>
      </p:pic>
      <p:sp>
        <p:nvSpPr>
          <p:cNvPr id="688" name="Google Shape;688;p64"/>
          <p:cNvSpPr txBox="1"/>
          <p:nvPr/>
        </p:nvSpPr>
        <p:spPr>
          <a:xfrm>
            <a:off x="4534422" y="555931"/>
            <a:ext cx="3923778" cy="47244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5600"/>
              <a:buFont typeface="Arial"/>
              <a:buNone/>
            </a:pPr>
            <a:r>
              <a:rPr b="0" i="0" lang="en-US" sz="5600" u="none" cap="none" strike="noStrike">
                <a:solidFill>
                  <a:schemeClr val="lt1"/>
                </a:solidFill>
                <a:latin typeface="Calibri"/>
                <a:ea typeface="Calibri"/>
                <a:cs typeface="Calibri"/>
                <a:sym typeface="Calibri"/>
              </a:rPr>
              <a:t>View your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00"/>
              </a:spcBef>
              <a:spcAft>
                <a:spcPts val="0"/>
              </a:spcAft>
              <a:buClr>
                <a:srgbClr val="000000"/>
              </a:buClr>
              <a:buSzPts val="5600"/>
              <a:buFont typeface="Arial"/>
              <a:buNone/>
            </a:pPr>
            <a:r>
              <a:rPr b="1" i="0" lang="en-US" sz="5600" u="none" cap="none" strike="noStrike">
                <a:solidFill>
                  <a:srgbClr val="B3C6E7"/>
                </a:solidFill>
                <a:latin typeface="Calibri"/>
                <a:ea typeface="Calibri"/>
                <a:cs typeface="Calibri"/>
                <a:sym typeface="Calibri"/>
              </a:rPr>
              <a:t>FSS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00"/>
              </a:spcBef>
              <a:spcAft>
                <a:spcPts val="0"/>
              </a:spcAft>
              <a:buClr>
                <a:srgbClr val="000000"/>
              </a:buClr>
              <a:buSzPts val="2200"/>
              <a:buFont typeface="Arial"/>
              <a:buNone/>
            </a:pPr>
            <a:r>
              <a:rPr b="0" i="0" lang="en-US" sz="2200" u="none" cap="none" strike="noStrike">
                <a:solidFill>
                  <a:srgbClr val="B3C6E7"/>
                </a:solidFill>
                <a:latin typeface="Calibri"/>
                <a:ea typeface="Calibri"/>
                <a:cs typeface="Calibri"/>
                <a:sym typeface="Calibri"/>
              </a:rPr>
              <a:t>(FAFSA SUBMISSION SUMMARY)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400"/>
              <a:buFont typeface="Arial"/>
              <a:buNone/>
            </a:pPr>
            <a:r>
              <a:t/>
            </a:r>
            <a:endParaRPr b="0" i="0" sz="2400" u="none" cap="none" strike="noStrike">
              <a:solidFill>
                <a:srgbClr val="8296B0"/>
              </a:solidFill>
              <a:latin typeface="Arial"/>
              <a:ea typeface="Arial"/>
              <a:cs typeface="Arial"/>
              <a:sym typeface="Arial"/>
            </a:endParaRPr>
          </a:p>
          <a:p>
            <a:pPr indent="0" lvl="0" marL="0" marR="0" rtl="0" algn="ctr">
              <a:lnSpc>
                <a:spcPct val="90000"/>
              </a:lnSpc>
              <a:spcBef>
                <a:spcPts val="600"/>
              </a:spcBef>
              <a:spcAft>
                <a:spcPts val="0"/>
              </a:spcAft>
              <a:buClr>
                <a:srgbClr val="000000"/>
              </a:buClr>
              <a:buSzPts val="2400"/>
              <a:buFont typeface="Arial"/>
              <a:buNone/>
            </a:pPr>
            <a:r>
              <a:rPr b="0" i="0" lang="en-US" sz="2400" u="none" cap="none" strike="noStrike">
                <a:solidFill>
                  <a:srgbClr val="8296B0"/>
                </a:solidFill>
                <a:latin typeface="Arial"/>
                <a:ea typeface="Arial"/>
                <a:cs typeface="Arial"/>
                <a:sym typeface="Arial"/>
              </a:rPr>
              <a:t>This gives the student the opportunity to review the answers they submitted and correct any errors.</a:t>
            </a:r>
            <a:endParaRPr b="0" i="0" sz="2400" u="none" cap="none" strike="noStrike">
              <a:solidFill>
                <a:srgbClr val="8296B0"/>
              </a:solidFill>
              <a:latin typeface="Calibri"/>
              <a:ea typeface="Calibri"/>
              <a:cs typeface="Calibri"/>
              <a:sym typeface="Calibri"/>
            </a:endParaRPr>
          </a:p>
        </p:txBody>
      </p:sp>
    </p:spTree>
  </p:cSld>
  <p:clrMapOvr>
    <a:masterClrMapping/>
  </p:clrMapOvr>
  <mc:AlternateContent>
    <mc:Choice Requires="p14">
      <p:transition spd="slow" p14:dur="900">
        <p14:warp dir="in"/>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693" name="Shape 693"/>
        <p:cNvGrpSpPr/>
        <p:nvPr/>
      </p:nvGrpSpPr>
      <p:grpSpPr>
        <a:xfrm>
          <a:off x="0" y="0"/>
          <a:ext cx="0" cy="0"/>
          <a:chOff x="0" y="0"/>
          <a:chExt cx="0" cy="0"/>
        </a:xfrm>
      </p:grpSpPr>
      <p:sp>
        <p:nvSpPr>
          <p:cNvPr id="694" name="Google Shape;694;p65"/>
          <p:cNvSpPr/>
          <p:nvPr/>
        </p:nvSpPr>
        <p:spPr>
          <a:xfrm>
            <a:off x="0" y="0"/>
            <a:ext cx="9144000" cy="6858000"/>
          </a:xfrm>
          <a:prstGeom prst="rect">
            <a:avLst/>
          </a:prstGeom>
          <a:solidFill>
            <a:srgbClr val="7F7F7F">
              <a:alpha val="2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5" name="Google Shape;695;p65"/>
          <p:cNvSpPr/>
          <p:nvPr/>
        </p:nvSpPr>
        <p:spPr>
          <a:xfrm>
            <a:off x="357759" y="480060"/>
            <a:ext cx="8428482" cy="5897880"/>
          </a:xfrm>
          <a:prstGeom prst="rect">
            <a:avLst/>
          </a:prstGeom>
          <a:solidFill>
            <a:srgbClr val="FFFFFF"/>
          </a:solidFill>
          <a:ln>
            <a:noFill/>
          </a:ln>
          <a:effectLst>
            <a:outerShdw blurRad="63500" rotWithShape="0" algn="t" dir="5400000" dist="17780">
              <a:srgbClr val="000000">
                <a:alpha val="4196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6" name="Google Shape;696;p65"/>
          <p:cNvSpPr txBox="1"/>
          <p:nvPr/>
        </p:nvSpPr>
        <p:spPr>
          <a:xfrm>
            <a:off x="142904" y="480060"/>
            <a:ext cx="4197799" cy="5897880"/>
          </a:xfrm>
          <a:prstGeom prst="rect">
            <a:avLst/>
          </a:prstGeom>
          <a:solidFill>
            <a:srgbClr val="0000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697" name="Google Shape;697;p65"/>
          <p:cNvCxnSpPr/>
          <p:nvPr/>
        </p:nvCxnSpPr>
        <p:spPr>
          <a:xfrm>
            <a:off x="4559968" y="1143000"/>
            <a:ext cx="0" cy="4572000"/>
          </a:xfrm>
          <a:prstGeom prst="straightConnector1">
            <a:avLst/>
          </a:prstGeom>
          <a:noFill/>
          <a:ln cap="flat" cmpd="sng" w="9525">
            <a:solidFill>
              <a:srgbClr val="4E4E4E"/>
            </a:solidFill>
            <a:prstDash val="solid"/>
            <a:miter lim="800000"/>
            <a:headEnd len="sm" w="sm" type="none"/>
            <a:tailEnd len="sm" w="sm" type="none"/>
          </a:ln>
        </p:spPr>
      </p:cxnSp>
      <p:pic>
        <p:nvPicPr>
          <p:cNvPr descr="A close up of a sign&#10;&#10;Description automatically generated" id="698" name="Google Shape;698;p65"/>
          <p:cNvPicPr preferRelativeResize="0"/>
          <p:nvPr/>
        </p:nvPicPr>
        <p:blipFill rotWithShape="1">
          <a:blip r:embed="rId3">
            <a:alphaModFix/>
          </a:blip>
          <a:srcRect b="0" l="0" r="0" t="0"/>
          <a:stretch/>
        </p:blipFill>
        <p:spPr>
          <a:xfrm>
            <a:off x="321408" y="1676400"/>
            <a:ext cx="3971037" cy="2647358"/>
          </a:xfrm>
          <a:prstGeom prst="rect">
            <a:avLst/>
          </a:prstGeom>
          <a:noFill/>
          <a:ln>
            <a:noFill/>
          </a:ln>
        </p:spPr>
      </p:pic>
      <p:sp>
        <p:nvSpPr>
          <p:cNvPr id="699" name="Google Shape;699;p65"/>
          <p:cNvSpPr txBox="1"/>
          <p:nvPr/>
        </p:nvSpPr>
        <p:spPr>
          <a:xfrm>
            <a:off x="173861" y="5066728"/>
            <a:ext cx="4203193"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1" lang="en-US" sz="1600" u="none" cap="none" strike="noStrike">
                <a:solidFill>
                  <a:srgbClr val="FF3300"/>
                </a:solidFill>
                <a:latin typeface="Rubik"/>
                <a:ea typeface="Rubik"/>
                <a:cs typeface="Rubik"/>
                <a:sym typeface="Rubik"/>
              </a:rPr>
              <a:t>FAILURE TO RETURN THE VERIFICATION FORMS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1" lang="en-US" sz="1600" u="none" cap="none" strike="noStrike">
                <a:solidFill>
                  <a:srgbClr val="FF3300"/>
                </a:solidFill>
                <a:latin typeface="Rubik"/>
                <a:ea typeface="Rubik"/>
                <a:cs typeface="Rubik"/>
                <a:sym typeface="Rubik"/>
              </a:rPr>
              <a:t>BY THE DEADLINE WILL CAUSE YOU TO LOSE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1" lang="en-US" sz="1600" u="none" cap="none" strike="noStrike">
                <a:solidFill>
                  <a:srgbClr val="FF3300"/>
                </a:solidFill>
                <a:latin typeface="Rubik"/>
                <a:ea typeface="Rubik"/>
                <a:cs typeface="Rubik"/>
                <a:sym typeface="Rubik"/>
              </a:rPr>
              <a:t>THIS YEAR’S FINANCIAL AID.</a:t>
            </a:r>
            <a:endParaRPr b="0" i="0" sz="1400" u="none" cap="none" strike="noStrike">
              <a:solidFill>
                <a:srgbClr val="000000"/>
              </a:solidFill>
              <a:latin typeface="Arial"/>
              <a:ea typeface="Arial"/>
              <a:cs typeface="Arial"/>
              <a:sym typeface="Arial"/>
            </a:endParaRPr>
          </a:p>
        </p:txBody>
      </p:sp>
      <p:sp>
        <p:nvSpPr>
          <p:cNvPr id="700" name="Google Shape;700;p65"/>
          <p:cNvSpPr txBox="1"/>
          <p:nvPr/>
        </p:nvSpPr>
        <p:spPr>
          <a:xfrm>
            <a:off x="4584033" y="1143000"/>
            <a:ext cx="3938077" cy="46417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7000"/>
              </a:lnSpc>
              <a:spcBef>
                <a:spcPts val="0"/>
              </a:spcBef>
              <a:spcAft>
                <a:spcPts val="0"/>
              </a:spcAft>
              <a:buClr>
                <a:srgbClr val="1A1D26"/>
              </a:buClr>
              <a:buSzPts val="1400"/>
              <a:buFont typeface="Noto Sans Symbols"/>
              <a:buChar char="❑"/>
            </a:pPr>
            <a:r>
              <a:rPr b="0" i="0" lang="en-US" sz="1400" u="none" cap="none" strike="noStrike">
                <a:solidFill>
                  <a:srgbClr val="1A1D26"/>
                </a:solidFill>
                <a:latin typeface="Arial"/>
                <a:ea typeface="Arial"/>
                <a:cs typeface="Arial"/>
                <a:sym typeface="Arial"/>
              </a:rPr>
              <a:t>Verification is indicated by an asterisk next to a filer</a:t>
            </a:r>
            <a:r>
              <a:rPr b="0" i="0" lang="en-US" sz="1400" u="sng" cap="none" strike="noStrike">
                <a:solidFill>
                  <a:srgbClr val="1A1D26"/>
                </a:solidFill>
                <a:latin typeface="Arial"/>
                <a:ea typeface="Arial"/>
                <a:cs typeface="Arial"/>
                <a:sym typeface="Arial"/>
                <a:hlinkClick r:id="rId4">
                  <a:extLst>
                    <a:ext uri="{A12FA001-AC4F-418D-AE19-62706E023703}">
                      <ahyp:hlinkClr val="tx"/>
                    </a:ext>
                  </a:extLst>
                </a:hlinkClick>
              </a:rPr>
              <a:t>’</a:t>
            </a:r>
            <a:r>
              <a:rPr b="0" i="0" lang="en-US" sz="1400" u="none" cap="none" strike="noStrike">
                <a:solidFill>
                  <a:srgbClr val="1A1D26"/>
                </a:solidFill>
                <a:latin typeface="Arial"/>
                <a:ea typeface="Arial"/>
                <a:cs typeface="Arial"/>
                <a:sym typeface="Arial"/>
              </a:rPr>
              <a:t>s </a:t>
            </a:r>
            <a:r>
              <a:rPr b="1" i="1" lang="en-US" sz="1400" u="none" cap="none" strike="noStrike">
                <a:solidFill>
                  <a:srgbClr val="1A1D26"/>
                </a:solidFill>
                <a:latin typeface="Arial"/>
                <a:ea typeface="Arial"/>
                <a:cs typeface="Arial"/>
                <a:sym typeface="Arial"/>
              </a:rPr>
              <a:t>SAI or Student Aid Index </a:t>
            </a:r>
            <a:r>
              <a:rPr b="0" i="0" lang="en-US" sz="1400" u="none" cap="none" strike="noStrike">
                <a:solidFill>
                  <a:schemeClr val="dk1"/>
                </a:solidFill>
                <a:latin typeface="Arial"/>
                <a:ea typeface="Arial"/>
                <a:cs typeface="Arial"/>
                <a:sym typeface="Arial"/>
              </a:rPr>
              <a:t>on the </a:t>
            </a:r>
            <a:r>
              <a:rPr b="1" i="1" lang="en-US" sz="1400" u="none" cap="none" strike="noStrike">
                <a:solidFill>
                  <a:schemeClr val="dk1"/>
                </a:solidFill>
                <a:latin typeface="Arial"/>
                <a:ea typeface="Arial"/>
                <a:cs typeface="Arial"/>
                <a:sym typeface="Arial"/>
              </a:rPr>
              <a:t>FAFSA Submission Summary or FSS, </a:t>
            </a:r>
            <a:r>
              <a:rPr b="0" i="0" lang="en-US" sz="1400" u="none" cap="none" strike="noStrike">
                <a:solidFill>
                  <a:schemeClr val="dk1"/>
                </a:solidFill>
                <a:latin typeface="Arial"/>
                <a:ea typeface="Arial"/>
                <a:cs typeface="Arial"/>
                <a:sym typeface="Arial"/>
              </a:rPr>
              <a:t>which is sent out after the FAFSA is submitted.</a:t>
            </a:r>
            <a:endParaRPr b="0" i="0" sz="1400" u="none" cap="none" strike="noStrike">
              <a:solidFill>
                <a:srgbClr val="000000"/>
              </a:solidFill>
              <a:latin typeface="Arial"/>
              <a:ea typeface="Arial"/>
              <a:cs typeface="Arial"/>
              <a:sym typeface="Arial"/>
            </a:endParaRPr>
          </a:p>
          <a:p>
            <a:pPr indent="-196850" lvl="0" marL="285750" marR="0" rtl="0" algn="l">
              <a:lnSpc>
                <a:spcPct val="107000"/>
              </a:lnSpc>
              <a:spcBef>
                <a:spcPts val="800"/>
              </a:spcBef>
              <a:spcAft>
                <a:spcPts val="0"/>
              </a:spcAft>
              <a:buClr>
                <a:schemeClr val="dk1"/>
              </a:buClr>
              <a:buSzPts val="1400"/>
              <a:buFont typeface="Noto Sans Symbols"/>
              <a:buNone/>
            </a:pPr>
            <a:r>
              <a:t/>
            </a:r>
            <a:endParaRPr b="0" i="0" sz="1400" u="none" cap="none" strike="noStrike">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1A1D26"/>
              </a:buClr>
              <a:buSzPts val="1400"/>
              <a:buFont typeface="Noto Sans Symbols"/>
              <a:buChar char="❑"/>
            </a:pPr>
            <a:r>
              <a:rPr b="1" i="1" lang="en-US" sz="1400" u="sng" cap="none" strike="noStrike">
                <a:solidFill>
                  <a:srgbClr val="1A1D26"/>
                </a:solidFill>
                <a:latin typeface="Arial"/>
                <a:ea typeface="Arial"/>
                <a:cs typeface="Arial"/>
                <a:sym typeface="Arial"/>
              </a:rPr>
              <a:t>Colleges </a:t>
            </a:r>
            <a:r>
              <a:rPr b="0" i="0" lang="en-US" sz="1400" u="none" cap="none" strike="noStrike">
                <a:solidFill>
                  <a:srgbClr val="1A1D26"/>
                </a:solidFill>
                <a:latin typeface="Arial"/>
                <a:ea typeface="Arial"/>
                <a:cs typeface="Arial"/>
                <a:sym typeface="Arial"/>
              </a:rPr>
              <a:t>then notify students – either through their </a:t>
            </a:r>
            <a:r>
              <a:rPr b="1" i="1" lang="en-US" sz="1400" u="sng" cap="none" strike="noStrike">
                <a:solidFill>
                  <a:srgbClr val="1A1D26"/>
                </a:solidFill>
                <a:latin typeface="Arial"/>
                <a:ea typeface="Arial"/>
                <a:cs typeface="Arial"/>
                <a:sym typeface="Arial"/>
              </a:rPr>
              <a:t>online portals, personal email addresses, university email or by mail – </a:t>
            </a:r>
            <a:r>
              <a:rPr b="0" i="0" lang="en-US" sz="1400" u="none" cap="none" strike="noStrike">
                <a:solidFill>
                  <a:srgbClr val="1A1D26"/>
                </a:solidFill>
                <a:latin typeface="Arial"/>
                <a:ea typeface="Arial"/>
                <a:cs typeface="Arial"/>
                <a:sym typeface="Arial"/>
              </a:rPr>
              <a:t>about additional documentation needed.  FAFSA filers are sometimes unaware they've been selected for verification, so it's </a:t>
            </a:r>
            <a:r>
              <a:rPr b="1" i="1" lang="en-US" sz="1400" u="sng" cap="none" strike="noStrike">
                <a:solidFill>
                  <a:srgbClr val="1A1D26"/>
                </a:solidFill>
                <a:latin typeface="Arial"/>
                <a:ea typeface="Arial"/>
                <a:cs typeface="Arial"/>
                <a:sym typeface="Arial"/>
              </a:rPr>
              <a:t>important to </a:t>
            </a:r>
            <a:r>
              <a:rPr b="1" i="1" lang="en-US" sz="1400" u="sng" cap="none" strike="noStrike">
                <a:solidFill>
                  <a:srgbClr val="C00000"/>
                </a:solidFill>
                <a:latin typeface="Arial"/>
                <a:ea typeface="Arial"/>
                <a:cs typeface="Arial"/>
                <a:sym typeface="Arial"/>
              </a:rPr>
              <a:t>regularly check </a:t>
            </a:r>
            <a:r>
              <a:rPr b="1" i="1" lang="en-US" sz="1400" u="sng" cap="none" strike="noStrike">
                <a:solidFill>
                  <a:srgbClr val="1A1D26"/>
                </a:solidFill>
                <a:latin typeface="Arial"/>
                <a:ea typeface="Arial"/>
                <a:cs typeface="Arial"/>
                <a:sym typeface="Arial"/>
              </a:rPr>
              <a:t>those accounts.</a:t>
            </a:r>
            <a:endParaRPr b="0" i="0" sz="1400" u="none" cap="none" strike="noStrike">
              <a:solidFill>
                <a:srgbClr val="000000"/>
              </a:solidFill>
              <a:latin typeface="Arial"/>
              <a:ea typeface="Arial"/>
              <a:cs typeface="Arial"/>
              <a:sym typeface="Arial"/>
            </a:endParaRPr>
          </a:p>
          <a:p>
            <a:pPr indent="-196850" lvl="0" marL="285750" marR="0" rtl="0" algn="l">
              <a:lnSpc>
                <a:spcPct val="107000"/>
              </a:lnSpc>
              <a:spcBef>
                <a:spcPts val="800"/>
              </a:spcBef>
              <a:spcAft>
                <a:spcPts val="0"/>
              </a:spcAft>
              <a:buClr>
                <a:schemeClr val="dk1"/>
              </a:buClr>
              <a:buSzPts val="1400"/>
              <a:buFont typeface="Noto Sans Symbols"/>
              <a:buNone/>
            </a:pPr>
            <a:r>
              <a:t/>
            </a:r>
            <a:endParaRPr b="1" i="0" sz="1400" u="sng" cap="none" strike="noStrike">
              <a:solidFill>
                <a:srgbClr val="1A1D26"/>
              </a:solidFill>
              <a:latin typeface="Arial"/>
              <a:ea typeface="Arial"/>
              <a:cs typeface="Arial"/>
              <a:sym typeface="Arial"/>
            </a:endParaRPr>
          </a:p>
          <a:p>
            <a:pPr indent="-285750" lvl="0" marL="285750" marR="0" rtl="0" algn="l">
              <a:lnSpc>
                <a:spcPct val="107000"/>
              </a:lnSpc>
              <a:spcBef>
                <a:spcPts val="800"/>
              </a:spcBef>
              <a:spcAft>
                <a:spcPts val="0"/>
              </a:spcAft>
              <a:buClr>
                <a:srgbClr val="1A1D26"/>
              </a:buClr>
              <a:buSzPts val="1400"/>
              <a:buFont typeface="Noto Sans Symbols"/>
              <a:buChar char="❑"/>
            </a:pPr>
            <a:r>
              <a:rPr b="0" i="0" lang="en-US" sz="1400" u="none" cap="none" strike="noStrike">
                <a:solidFill>
                  <a:srgbClr val="1A1D26"/>
                </a:solidFill>
                <a:latin typeface="Arial"/>
                <a:ea typeface="Arial"/>
                <a:cs typeface="Arial"/>
                <a:sym typeface="Arial"/>
              </a:rPr>
              <a:t>If colleges find discrepancies between the actual tax documents that came in and what was on the FAFSA, they can make the corrections and update it.  Then they can move on with processing the student's financial aid.</a:t>
            </a:r>
            <a:endParaRPr b="0" i="0" sz="1400" u="none" cap="none" strike="noStrike">
              <a:solidFill>
                <a:schemeClr val="dk1"/>
              </a:solidFill>
              <a:latin typeface="Calibri"/>
              <a:ea typeface="Calibri"/>
              <a:cs typeface="Calibri"/>
              <a:sym typeface="Calibri"/>
            </a:endParaRPr>
          </a:p>
        </p:txBody>
      </p:sp>
      <p:sp>
        <p:nvSpPr>
          <p:cNvPr id="701" name="Google Shape;701;p65"/>
          <p:cNvSpPr txBox="1"/>
          <p:nvPr/>
        </p:nvSpPr>
        <p:spPr>
          <a:xfrm>
            <a:off x="457201" y="4648200"/>
            <a:ext cx="37745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alibri"/>
                <a:ea typeface="Calibri"/>
                <a:cs typeface="Calibri"/>
                <a:sym typeface="Calibri"/>
              </a:rPr>
              <a:t>         Selection for verification is random!</a:t>
            </a:r>
            <a:endParaRPr b="0" i="0" sz="1400" u="none" cap="none" strike="noStrike">
              <a:solidFill>
                <a:srgbClr val="000000"/>
              </a:solidFill>
              <a:latin typeface="Arial"/>
              <a:ea typeface="Arial"/>
              <a:cs typeface="Arial"/>
              <a:sym typeface="Arial"/>
            </a:endParaRPr>
          </a:p>
        </p:txBody>
      </p:sp>
    </p:spTree>
  </p:cSld>
  <p:clrMapOvr>
    <a:masterClrMapping/>
  </p:clrMapOvr>
  <p:transition spd="slow" p14:dur="1500">
    <p:split orient="ver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6" name="Shape 706"/>
        <p:cNvGrpSpPr/>
        <p:nvPr/>
      </p:nvGrpSpPr>
      <p:grpSpPr>
        <a:xfrm>
          <a:off x="0" y="0"/>
          <a:ext cx="0" cy="0"/>
          <a:chOff x="0" y="0"/>
          <a:chExt cx="0" cy="0"/>
        </a:xfrm>
      </p:grpSpPr>
      <p:sp>
        <p:nvSpPr>
          <p:cNvPr id="707" name="Google Shape;707;p81"/>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8" name="Google Shape;708;p81"/>
          <p:cNvSpPr/>
          <p:nvPr/>
        </p:nvSpPr>
        <p:spPr>
          <a:xfrm flipH="1" rot="-5400000">
            <a:off x="1142713" y="-1142284"/>
            <a:ext cx="68580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9" name="Google Shape;709;p81"/>
          <p:cNvSpPr/>
          <p:nvPr/>
        </p:nvSpPr>
        <p:spPr>
          <a:xfrm flipH="1" rot="10800000">
            <a:off x="-1733" y="0"/>
            <a:ext cx="6803134" cy="6857572"/>
          </a:xfrm>
          <a:prstGeom prst="rect">
            <a:avLst/>
          </a:prstGeom>
          <a:gradFill>
            <a:gsLst>
              <a:gs pos="0">
                <a:srgbClr val="000000">
                  <a:alpha val="50980"/>
                </a:srgbClr>
              </a:gs>
              <a:gs pos="8000">
                <a:srgbClr val="000000">
                  <a:alpha val="50980"/>
                </a:srgbClr>
              </a:gs>
              <a:gs pos="100000">
                <a:schemeClr val="accent1"/>
              </a:gs>
            </a:gsLst>
            <a:lin ang="4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0" name="Google Shape;710;p81"/>
          <p:cNvSpPr/>
          <p:nvPr/>
        </p:nvSpPr>
        <p:spPr>
          <a:xfrm flipH="1" rot="-5400000">
            <a:off x="2125298" y="-161647"/>
            <a:ext cx="4894564" cy="9145160"/>
          </a:xfrm>
          <a:prstGeom prst="rect">
            <a:avLst/>
          </a:prstGeom>
          <a:gradFill>
            <a:gsLst>
              <a:gs pos="0">
                <a:srgbClr val="9CC2E5">
                  <a:alpha val="0"/>
                </a:srgbClr>
              </a:gs>
              <a:gs pos="100000">
                <a:srgbClr val="000000">
                  <a:alpha val="45098"/>
                </a:srgbClr>
              </a:gs>
            </a:gsLst>
            <a:lin ang="1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screenshot of a cell phone&#10;&#10;Description automatically generated" id="711" name="Google Shape;711;p81"/>
          <p:cNvPicPr preferRelativeResize="0"/>
          <p:nvPr/>
        </p:nvPicPr>
        <p:blipFill rotWithShape="1">
          <a:blip r:embed="rId3">
            <a:alphaModFix/>
          </a:blip>
          <a:srcRect b="-3" l="3590" r="622" t="0"/>
          <a:stretch/>
        </p:blipFill>
        <p:spPr>
          <a:xfrm>
            <a:off x="776610" y="457200"/>
            <a:ext cx="7590780" cy="5943600"/>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g284b9dd75da_0_0"/>
          <p:cNvSpPr/>
          <p:nvPr/>
        </p:nvSpPr>
        <p:spPr>
          <a:xfrm>
            <a:off x="2286" y="0"/>
            <a:ext cx="91416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8" name="Google Shape;308;g284b9dd75da_0_0"/>
          <p:cNvSpPr/>
          <p:nvPr/>
        </p:nvSpPr>
        <p:spPr>
          <a:xfrm>
            <a:off x="0" y="0"/>
            <a:ext cx="91416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9" name="Google Shape;309;g284b9dd75da_0_0"/>
          <p:cNvSpPr/>
          <p:nvPr/>
        </p:nvSpPr>
        <p:spPr>
          <a:xfrm rot="-5400000">
            <a:off x="7478813" y="1131312"/>
            <a:ext cx="2796900" cy="533400"/>
          </a:xfrm>
          <a:prstGeom prst="rect">
            <a:avLst/>
          </a:prstGeom>
          <a:gradFill>
            <a:gsLst>
              <a:gs pos="0">
                <a:srgbClr val="ACB8CA">
                  <a:alpha val="0"/>
                </a:srgbClr>
              </a:gs>
              <a:gs pos="100000">
                <a:srgbClr val="323F4F">
                  <a:alpha val="9019"/>
                </a:srgbClr>
              </a:gs>
            </a:gsLst>
            <a:lin ang="840013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10" name="Google Shape;310;g284b9dd75da_0_0"/>
          <p:cNvGrpSpPr/>
          <p:nvPr/>
        </p:nvGrpSpPr>
        <p:grpSpPr>
          <a:xfrm>
            <a:off x="8444654" y="317578"/>
            <a:ext cx="411456" cy="549007"/>
            <a:chOff x="7029447" y="3514725"/>
            <a:chExt cx="1285800" cy="549007"/>
          </a:xfrm>
        </p:grpSpPr>
        <p:cxnSp>
          <p:nvCxnSpPr>
            <p:cNvPr id="311" name="Google Shape;311;g284b9dd75da_0_0"/>
            <p:cNvCxnSpPr/>
            <p:nvPr/>
          </p:nvCxnSpPr>
          <p:spPr>
            <a:xfrm>
              <a:off x="7029447" y="3514725"/>
              <a:ext cx="1285800"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312" name="Google Shape;312;g284b9dd75da_0_0"/>
            <p:cNvCxnSpPr/>
            <p:nvPr/>
          </p:nvCxnSpPr>
          <p:spPr>
            <a:xfrm>
              <a:off x="7029447" y="3697727"/>
              <a:ext cx="1285800"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313" name="Google Shape;313;g284b9dd75da_0_0"/>
            <p:cNvCxnSpPr/>
            <p:nvPr/>
          </p:nvCxnSpPr>
          <p:spPr>
            <a:xfrm>
              <a:off x="7029447" y="3880729"/>
              <a:ext cx="1285800"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314" name="Google Shape;314;g284b9dd75da_0_0"/>
            <p:cNvCxnSpPr/>
            <p:nvPr/>
          </p:nvCxnSpPr>
          <p:spPr>
            <a:xfrm>
              <a:off x="7029447" y="4063732"/>
              <a:ext cx="1285800" cy="0"/>
            </a:xfrm>
            <a:prstGeom prst="straightConnector1">
              <a:avLst/>
            </a:prstGeom>
            <a:noFill/>
            <a:ln cap="rnd" cmpd="sng" w="31750">
              <a:solidFill>
                <a:srgbClr val="8296B0">
                  <a:alpha val="40000"/>
                </a:srgbClr>
              </a:solidFill>
              <a:prstDash val="dot"/>
              <a:round/>
              <a:headEnd len="sm" w="sm" type="none"/>
              <a:tailEnd len="sm" w="sm" type="none"/>
            </a:ln>
          </p:spPr>
        </p:cxnSp>
      </p:grpSp>
      <p:pic>
        <p:nvPicPr>
          <p:cNvPr descr="A logo of a government&#10;&#10;Description automatically generated" id="315" name="Google Shape;315;g284b9dd75da_0_0"/>
          <p:cNvPicPr preferRelativeResize="0"/>
          <p:nvPr/>
        </p:nvPicPr>
        <p:blipFill rotWithShape="1">
          <a:blip r:embed="rId3">
            <a:alphaModFix/>
          </a:blip>
          <a:srcRect b="19389" l="0" r="0" t="3969"/>
          <a:stretch/>
        </p:blipFill>
        <p:spPr>
          <a:xfrm>
            <a:off x="512050" y="317567"/>
            <a:ext cx="8138349" cy="3754433"/>
          </a:xfrm>
          <a:prstGeom prst="rect">
            <a:avLst/>
          </a:prstGeom>
          <a:noFill/>
          <a:ln>
            <a:noFill/>
          </a:ln>
        </p:spPr>
      </p:pic>
      <p:grpSp>
        <p:nvGrpSpPr>
          <p:cNvPr id="316" name="Google Shape;316;g284b9dd75da_0_0"/>
          <p:cNvGrpSpPr/>
          <p:nvPr/>
        </p:nvGrpSpPr>
        <p:grpSpPr>
          <a:xfrm rot="-5400000">
            <a:off x="317539" y="536215"/>
            <a:ext cx="304800" cy="322316"/>
            <a:chOff x="215328" y="-46937"/>
            <a:chExt cx="304800" cy="2773800"/>
          </a:xfrm>
        </p:grpSpPr>
        <p:cxnSp>
          <p:nvCxnSpPr>
            <p:cNvPr id="317" name="Google Shape;317;g284b9dd75da_0_0"/>
            <p:cNvCxnSpPr/>
            <p:nvPr/>
          </p:nvCxnSpPr>
          <p:spPr>
            <a:xfrm>
              <a:off x="215328" y="-46937"/>
              <a:ext cx="0" cy="2773800"/>
            </a:xfrm>
            <a:prstGeom prst="straightConnector1">
              <a:avLst/>
            </a:prstGeom>
            <a:noFill/>
            <a:ln cap="flat" cmpd="sng" w="25400">
              <a:solidFill>
                <a:srgbClr val="EFEFEF">
                  <a:alpha val="49019"/>
                </a:srgbClr>
              </a:solidFill>
              <a:prstDash val="dot"/>
              <a:miter lim="800000"/>
              <a:headEnd len="sm" w="sm" type="none"/>
              <a:tailEnd len="sm" w="sm" type="none"/>
            </a:ln>
          </p:spPr>
        </p:cxnSp>
        <p:cxnSp>
          <p:nvCxnSpPr>
            <p:cNvPr id="318" name="Google Shape;318;g284b9dd75da_0_0"/>
            <p:cNvCxnSpPr/>
            <p:nvPr/>
          </p:nvCxnSpPr>
          <p:spPr>
            <a:xfrm>
              <a:off x="316928" y="-46937"/>
              <a:ext cx="0" cy="2773800"/>
            </a:xfrm>
            <a:prstGeom prst="straightConnector1">
              <a:avLst/>
            </a:prstGeom>
            <a:noFill/>
            <a:ln cap="flat" cmpd="sng" w="25400">
              <a:solidFill>
                <a:srgbClr val="EFEFEF">
                  <a:alpha val="49019"/>
                </a:srgbClr>
              </a:solidFill>
              <a:prstDash val="dot"/>
              <a:miter lim="800000"/>
              <a:headEnd len="sm" w="sm" type="none"/>
              <a:tailEnd len="sm" w="sm" type="none"/>
            </a:ln>
          </p:spPr>
        </p:cxnSp>
        <p:cxnSp>
          <p:nvCxnSpPr>
            <p:cNvPr id="319" name="Google Shape;319;g284b9dd75da_0_0"/>
            <p:cNvCxnSpPr/>
            <p:nvPr/>
          </p:nvCxnSpPr>
          <p:spPr>
            <a:xfrm>
              <a:off x="418528" y="-46937"/>
              <a:ext cx="0" cy="2773800"/>
            </a:xfrm>
            <a:prstGeom prst="straightConnector1">
              <a:avLst/>
            </a:prstGeom>
            <a:noFill/>
            <a:ln cap="flat" cmpd="sng" w="25400">
              <a:solidFill>
                <a:srgbClr val="EFEFEF">
                  <a:alpha val="49019"/>
                </a:srgbClr>
              </a:solidFill>
              <a:prstDash val="dot"/>
              <a:miter lim="800000"/>
              <a:headEnd len="sm" w="sm" type="none"/>
              <a:tailEnd len="sm" w="sm" type="none"/>
            </a:ln>
          </p:spPr>
        </p:cxnSp>
        <p:cxnSp>
          <p:nvCxnSpPr>
            <p:cNvPr id="320" name="Google Shape;320;g284b9dd75da_0_0"/>
            <p:cNvCxnSpPr/>
            <p:nvPr/>
          </p:nvCxnSpPr>
          <p:spPr>
            <a:xfrm>
              <a:off x="520128" y="-46937"/>
              <a:ext cx="0" cy="2773800"/>
            </a:xfrm>
            <a:prstGeom prst="straightConnector1">
              <a:avLst/>
            </a:prstGeom>
            <a:noFill/>
            <a:ln cap="flat" cmpd="sng" w="25400">
              <a:solidFill>
                <a:srgbClr val="EFEFEF">
                  <a:alpha val="49019"/>
                </a:srgbClr>
              </a:solidFill>
              <a:prstDash val="dot"/>
              <a:miter lim="800000"/>
              <a:headEnd len="sm" w="sm" type="none"/>
              <a:tailEnd len="sm" w="sm" type="none"/>
            </a:ln>
          </p:spPr>
        </p:cxnSp>
      </p:grpSp>
      <p:sp>
        <p:nvSpPr>
          <p:cNvPr id="321" name="Google Shape;321;g284b9dd75da_0_0"/>
          <p:cNvSpPr/>
          <p:nvPr/>
        </p:nvSpPr>
        <p:spPr>
          <a:xfrm rot="10800000">
            <a:off x="-3" y="6140737"/>
            <a:ext cx="4572000" cy="711300"/>
          </a:xfrm>
          <a:prstGeom prst="rect">
            <a:avLst/>
          </a:prstGeom>
          <a:gradFill>
            <a:gsLst>
              <a:gs pos="0">
                <a:srgbClr val="222A35">
                  <a:alpha val="9019"/>
                </a:srgbClr>
              </a:gs>
              <a:gs pos="10000">
                <a:srgbClr val="222A35">
                  <a:alpha val="9019"/>
                </a:srgbClr>
              </a:gs>
              <a:gs pos="100000">
                <a:srgbClr val="8296B0">
                  <a:alpha val="0"/>
                </a:srgbClr>
              </a:gs>
            </a:gsLst>
            <a:lin ang="840013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22" name="Google Shape;322;g284b9dd75da_0_0"/>
          <p:cNvGrpSpPr/>
          <p:nvPr/>
        </p:nvGrpSpPr>
        <p:grpSpPr>
          <a:xfrm rot="5400000">
            <a:off x="-645748" y="5940523"/>
            <a:ext cx="1285800" cy="549007"/>
            <a:chOff x="7029447" y="3514725"/>
            <a:chExt cx="1285800" cy="549007"/>
          </a:xfrm>
        </p:grpSpPr>
        <p:cxnSp>
          <p:nvCxnSpPr>
            <p:cNvPr id="323" name="Google Shape;323;g284b9dd75da_0_0"/>
            <p:cNvCxnSpPr/>
            <p:nvPr/>
          </p:nvCxnSpPr>
          <p:spPr>
            <a:xfrm>
              <a:off x="7029447" y="3514725"/>
              <a:ext cx="1285800"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324" name="Google Shape;324;g284b9dd75da_0_0"/>
            <p:cNvCxnSpPr/>
            <p:nvPr/>
          </p:nvCxnSpPr>
          <p:spPr>
            <a:xfrm>
              <a:off x="7029447" y="3697727"/>
              <a:ext cx="1285800"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325" name="Google Shape;325;g284b9dd75da_0_0"/>
            <p:cNvCxnSpPr/>
            <p:nvPr/>
          </p:nvCxnSpPr>
          <p:spPr>
            <a:xfrm>
              <a:off x="7029447" y="3880729"/>
              <a:ext cx="1285800"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326" name="Google Shape;326;g284b9dd75da_0_0"/>
            <p:cNvCxnSpPr/>
            <p:nvPr/>
          </p:nvCxnSpPr>
          <p:spPr>
            <a:xfrm>
              <a:off x="7029447" y="4063732"/>
              <a:ext cx="1285800" cy="0"/>
            </a:xfrm>
            <a:prstGeom prst="straightConnector1">
              <a:avLst/>
            </a:prstGeom>
            <a:noFill/>
            <a:ln cap="rnd" cmpd="sng" w="31750">
              <a:solidFill>
                <a:srgbClr val="8296B0">
                  <a:alpha val="40000"/>
                </a:srgbClr>
              </a:solidFill>
              <a:prstDash val="dot"/>
              <a:round/>
              <a:headEnd len="sm" w="sm" type="none"/>
              <a:tailEnd len="sm" w="sm" type="none"/>
            </a:ln>
          </p:spPr>
        </p:cxnSp>
      </p:grpSp>
      <p:sp>
        <p:nvSpPr>
          <p:cNvPr id="327" name="Google Shape;327;g284b9dd75da_0_0"/>
          <p:cNvSpPr txBox="1"/>
          <p:nvPr>
            <p:ph type="title"/>
          </p:nvPr>
        </p:nvSpPr>
        <p:spPr>
          <a:xfrm>
            <a:off x="547577" y="4431976"/>
            <a:ext cx="4118700" cy="2129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1600"/>
              <a:buFont typeface="Calibri"/>
              <a:buNone/>
            </a:pPr>
            <a:r>
              <a:rPr lang="en-US" sz="1600">
                <a:solidFill>
                  <a:schemeClr val="lt1"/>
                </a:solidFill>
                <a:latin typeface="Times New Roman"/>
                <a:ea typeface="Times New Roman"/>
                <a:cs typeface="Times New Roman"/>
                <a:sym typeface="Times New Roman"/>
              </a:rPr>
              <a:t>THE</a:t>
            </a:r>
            <a:r>
              <a:rPr b="1" lang="en-US" sz="1600">
                <a:solidFill>
                  <a:schemeClr val="lt1"/>
                </a:solidFill>
                <a:latin typeface="Times New Roman"/>
                <a:ea typeface="Times New Roman"/>
                <a:cs typeface="Times New Roman"/>
                <a:sym typeface="Times New Roman"/>
              </a:rPr>
              <a:t> FAFSA</a:t>
            </a:r>
            <a:br>
              <a:rPr b="1" lang="en-US" sz="1600">
                <a:solidFill>
                  <a:schemeClr val="lt1"/>
                </a:solidFill>
                <a:latin typeface="Times New Roman"/>
                <a:ea typeface="Times New Roman"/>
                <a:cs typeface="Times New Roman"/>
                <a:sym typeface="Times New Roman"/>
              </a:rPr>
            </a:br>
            <a:r>
              <a:rPr i="1" lang="en-US" sz="1600">
                <a:solidFill>
                  <a:schemeClr val="lt1"/>
                </a:solidFill>
                <a:latin typeface="Times New Roman"/>
                <a:ea typeface="Times New Roman"/>
                <a:cs typeface="Times New Roman"/>
                <a:sym typeface="Times New Roman"/>
              </a:rPr>
              <a:t>FREE APPLICATION FOR </a:t>
            </a:r>
            <a:r>
              <a:rPr i="1" lang="en-US" sz="1600">
                <a:solidFill>
                  <a:srgbClr val="FFFFFF"/>
                </a:solidFill>
                <a:latin typeface="Times New Roman"/>
                <a:ea typeface="Times New Roman"/>
                <a:cs typeface="Times New Roman"/>
                <a:sym typeface="Times New Roman"/>
              </a:rPr>
              <a:t>FEDERAL STUDENT AID</a:t>
            </a:r>
            <a:r>
              <a:rPr lang="en-US" sz="1600">
                <a:solidFill>
                  <a:srgbClr val="FFFFFF"/>
                </a:solidFill>
                <a:latin typeface="Times New Roman"/>
                <a:ea typeface="Times New Roman"/>
                <a:cs typeface="Times New Roman"/>
                <a:sym typeface="Times New Roman"/>
              </a:rPr>
              <a:t>  </a:t>
            </a:r>
            <a:r>
              <a:rPr i="0" lang="en-US" sz="1600">
                <a:solidFill>
                  <a:srgbClr val="FFFFFF"/>
                </a:solidFill>
                <a:latin typeface="Times New Roman"/>
                <a:ea typeface="Times New Roman"/>
                <a:cs typeface="Times New Roman"/>
                <a:sym typeface="Times New Roman"/>
              </a:rPr>
              <a:t>allows college students to access financial aid for college, including grants, scholarships, work-study and federal student loans.</a:t>
            </a:r>
            <a:endParaRPr sz="1600">
              <a:solidFill>
                <a:srgbClr val="FFFFFF"/>
              </a:solidFill>
              <a:latin typeface="Times New Roman"/>
              <a:ea typeface="Times New Roman"/>
              <a:cs typeface="Times New Roman"/>
              <a:sym typeface="Times New Roman"/>
            </a:endParaRPr>
          </a:p>
        </p:txBody>
      </p:sp>
      <p:sp>
        <p:nvSpPr>
          <p:cNvPr id="328" name="Google Shape;328;g284b9dd75da_0_0"/>
          <p:cNvSpPr txBox="1"/>
          <p:nvPr/>
        </p:nvSpPr>
        <p:spPr>
          <a:xfrm>
            <a:off x="4806500" y="4431962"/>
            <a:ext cx="38571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20"/>
              <a:buFont typeface="Arial"/>
              <a:buNone/>
            </a:pPr>
            <a:r>
              <a:rPr b="0" i="0" lang="en-US" sz="1420" u="none" cap="none" strike="noStrike">
                <a:solidFill>
                  <a:schemeClr val="lt1"/>
                </a:solidFill>
                <a:latin typeface="Times New Roman"/>
                <a:ea typeface="Times New Roman"/>
                <a:cs typeface="Times New Roman"/>
                <a:sym typeface="Times New Roman"/>
              </a:rPr>
              <a:t>The FAFSA opens in December 2023 for the 2024-2025 school year. It will open on October 1st in the following years. The FAFSA requires contributors to directly exchange data with the IRS. The FAFSA form has 36 questions (used to be 108), making filing quicker and easier.</a:t>
            </a:r>
            <a:endParaRPr b="0" i="0" sz="1420" u="none" cap="none" strike="noStrike">
              <a:solidFill>
                <a:schemeClr val="lt1"/>
              </a:solidFill>
              <a:latin typeface="Times New Roman"/>
              <a:ea typeface="Times New Roman"/>
              <a:cs typeface="Times New Roman"/>
              <a:sym typeface="Times New Roman"/>
            </a:endParaRPr>
          </a:p>
        </p:txBody>
      </p:sp>
      <p:sp>
        <p:nvSpPr>
          <p:cNvPr id="329" name="Google Shape;329;g284b9dd75da_0_0"/>
          <p:cNvSpPr txBox="1"/>
          <p:nvPr/>
        </p:nvSpPr>
        <p:spPr>
          <a:xfrm>
            <a:off x="4622118" y="3013501"/>
            <a:ext cx="37983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rgbClr val="FF0000"/>
                </a:solidFill>
                <a:latin typeface="Roboto Slab"/>
                <a:ea typeface="Roboto Slab"/>
                <a:cs typeface="Roboto Slab"/>
                <a:sym typeface="Roboto Slab"/>
              </a:rPr>
              <a:t>OPENS DECEMBER 2023 FOR  2024-2025 SCHOOL YEAR</a:t>
            </a:r>
            <a:endParaRPr b="0" i="0" sz="1000" u="none" cap="none" strike="noStrike">
              <a:solidFill>
                <a:srgbClr val="000000"/>
              </a:solidFill>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sp>
        <p:nvSpPr>
          <p:cNvPr id="335" name="Google Shape;335;p7"/>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6" name="Google Shape;336;p7"/>
          <p:cNvSpPr txBox="1"/>
          <p:nvPr>
            <p:ph type="title"/>
          </p:nvPr>
        </p:nvSpPr>
        <p:spPr>
          <a:xfrm>
            <a:off x="457200" y="1517783"/>
            <a:ext cx="3872267" cy="2635993"/>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chemeClr val="dk1"/>
              </a:buClr>
              <a:buSzPct val="100000"/>
              <a:buFont typeface="Calibri"/>
              <a:buNone/>
            </a:pPr>
            <a:r>
              <a:rPr lang="en-US" sz="1100">
                <a:solidFill>
                  <a:schemeClr val="dk1"/>
                </a:solidFill>
                <a:latin typeface="Calibri"/>
                <a:ea typeface="Calibri"/>
                <a:cs typeface="Calibri"/>
                <a:sym typeface="Calibri"/>
              </a:rPr>
              <a:t> </a:t>
            </a:r>
            <a:r>
              <a:rPr b="1" lang="en-US" sz="1100">
                <a:solidFill>
                  <a:schemeClr val="dk1"/>
                </a:solidFill>
                <a:latin typeface="Calibri"/>
                <a:ea typeface="Calibri"/>
                <a:cs typeface="Calibri"/>
                <a:sym typeface="Calibri"/>
              </a:rPr>
              <a:t> </a:t>
            </a:r>
            <a:br>
              <a:rPr lang="en-US" sz="1100">
                <a:solidFill>
                  <a:schemeClr val="dk1"/>
                </a:solidFill>
                <a:latin typeface="Calibri"/>
                <a:ea typeface="Calibri"/>
                <a:cs typeface="Calibri"/>
                <a:sym typeface="Calibri"/>
              </a:rPr>
            </a:br>
            <a:br>
              <a:rPr lang="en-US" sz="1100">
                <a:solidFill>
                  <a:schemeClr val="dk1"/>
                </a:solidFill>
                <a:latin typeface="Calibri"/>
                <a:ea typeface="Calibri"/>
                <a:cs typeface="Calibri"/>
                <a:sym typeface="Calibri"/>
              </a:rPr>
            </a:br>
            <a:br>
              <a:rPr lang="en-US" sz="1100">
                <a:solidFill>
                  <a:schemeClr val="dk1"/>
                </a:solidFill>
                <a:latin typeface="Calibri"/>
                <a:ea typeface="Calibri"/>
                <a:cs typeface="Calibri"/>
                <a:sym typeface="Calibri"/>
              </a:rPr>
            </a:br>
            <a:br>
              <a:rPr lang="en-US" sz="1100">
                <a:solidFill>
                  <a:schemeClr val="dk1"/>
                </a:solidFill>
                <a:latin typeface="Calibri"/>
                <a:ea typeface="Calibri"/>
                <a:cs typeface="Calibri"/>
                <a:sym typeface="Calibri"/>
              </a:rPr>
            </a:br>
            <a:br>
              <a:rPr lang="en-US" sz="1100">
                <a:solidFill>
                  <a:schemeClr val="dk1"/>
                </a:solidFill>
                <a:latin typeface="Calibri"/>
                <a:ea typeface="Calibri"/>
                <a:cs typeface="Calibri"/>
                <a:sym typeface="Calibri"/>
              </a:rPr>
            </a:br>
            <a:br>
              <a:rPr lang="en-US" sz="1800">
                <a:solidFill>
                  <a:schemeClr val="dk1"/>
                </a:solidFill>
                <a:latin typeface="Calibri"/>
                <a:ea typeface="Calibri"/>
                <a:cs typeface="Calibri"/>
                <a:sym typeface="Calibri"/>
              </a:rPr>
            </a:br>
            <a:br>
              <a:rPr lang="en-US" sz="1800">
                <a:solidFill>
                  <a:schemeClr val="dk1"/>
                </a:solidFill>
                <a:latin typeface="Calibri"/>
                <a:ea typeface="Calibri"/>
                <a:cs typeface="Calibri"/>
                <a:sym typeface="Calibri"/>
              </a:rPr>
            </a:br>
            <a:br>
              <a:rPr lang="en-US" sz="1800">
                <a:solidFill>
                  <a:schemeClr val="dk1"/>
                </a:solidFill>
                <a:latin typeface="Calibri"/>
                <a:ea typeface="Calibri"/>
                <a:cs typeface="Calibri"/>
                <a:sym typeface="Calibri"/>
              </a:rPr>
            </a:br>
            <a:br>
              <a:rPr lang="en-US" sz="1800">
                <a:solidFill>
                  <a:schemeClr val="dk1"/>
                </a:solidFill>
                <a:latin typeface="Calibri"/>
                <a:ea typeface="Calibri"/>
                <a:cs typeface="Calibri"/>
                <a:sym typeface="Calibri"/>
              </a:rPr>
            </a:br>
            <a:br>
              <a:rPr b="1" lang="en-US" sz="18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 </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 </a:t>
            </a:r>
            <a:br>
              <a:rPr lang="en-US" sz="1100">
                <a:solidFill>
                  <a:schemeClr val="dk1"/>
                </a:solidFill>
                <a:latin typeface="Calibri"/>
                <a:ea typeface="Calibri"/>
                <a:cs typeface="Calibri"/>
                <a:sym typeface="Calibri"/>
              </a:rPr>
            </a:br>
            <a:br>
              <a:rPr lang="en-US" sz="1100">
                <a:solidFill>
                  <a:schemeClr val="dk1"/>
                </a:solidFill>
                <a:latin typeface="Calibri"/>
                <a:ea typeface="Calibri"/>
                <a:cs typeface="Calibri"/>
                <a:sym typeface="Calibri"/>
              </a:rPr>
            </a:br>
            <a:br>
              <a:rPr lang="en-US" sz="1100">
                <a:solidFill>
                  <a:schemeClr val="dk1"/>
                </a:solidFill>
                <a:latin typeface="Calibri"/>
                <a:ea typeface="Calibri"/>
                <a:cs typeface="Calibri"/>
                <a:sym typeface="Calibri"/>
              </a:rPr>
            </a:br>
            <a:endParaRPr sz="1100">
              <a:solidFill>
                <a:schemeClr val="dk1"/>
              </a:solidFill>
              <a:latin typeface="Calibri"/>
              <a:ea typeface="Calibri"/>
              <a:cs typeface="Calibri"/>
              <a:sym typeface="Calibri"/>
            </a:endParaRPr>
          </a:p>
        </p:txBody>
      </p:sp>
      <p:sp>
        <p:nvSpPr>
          <p:cNvPr id="337" name="Google Shape;337;p7"/>
          <p:cNvSpPr/>
          <p:nvPr/>
        </p:nvSpPr>
        <p:spPr>
          <a:xfrm flipH="1" rot="10800000">
            <a:off x="0" y="4022214"/>
            <a:ext cx="9144000" cy="2835786"/>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8" name="Google Shape;338;p7"/>
          <p:cNvSpPr/>
          <p:nvPr/>
        </p:nvSpPr>
        <p:spPr>
          <a:xfrm flipH="1">
            <a:off x="3028950" y="4022220"/>
            <a:ext cx="6115048" cy="2835780"/>
          </a:xfrm>
          <a:prstGeom prst="rect">
            <a:avLst/>
          </a:prstGeom>
          <a:gradFill>
            <a:gsLst>
              <a:gs pos="0">
                <a:srgbClr val="000000">
                  <a:alpha val="61960"/>
                </a:srgbClr>
              </a:gs>
              <a:gs pos="100000">
                <a:srgbClr val="2F5496"/>
              </a:gs>
            </a:gsLst>
            <a:lin ang="6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9" name="Google Shape;339;p7"/>
          <p:cNvSpPr/>
          <p:nvPr/>
        </p:nvSpPr>
        <p:spPr>
          <a:xfrm flipH="1">
            <a:off x="0" y="4022219"/>
            <a:ext cx="9190104" cy="2835781"/>
          </a:xfrm>
          <a:prstGeom prst="rect">
            <a:avLst/>
          </a:prstGeom>
          <a:gradFill>
            <a:gsLst>
              <a:gs pos="0">
                <a:srgbClr val="1F3864">
                  <a:alpha val="0"/>
                </a:srgbClr>
              </a:gs>
              <a:gs pos="39000">
                <a:srgbClr val="1F3864">
                  <a:alpha val="0"/>
                </a:srgbClr>
              </a:gs>
              <a:gs pos="100000">
                <a:srgbClr val="000000">
                  <a:alpha val="70980"/>
                </a:srgbClr>
              </a:gs>
            </a:gsLst>
            <a:lin ang="17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close up of a logo&#10;&#10;Description automatically generated" id="340" name="Google Shape;340;p7"/>
          <p:cNvPicPr preferRelativeResize="0"/>
          <p:nvPr/>
        </p:nvPicPr>
        <p:blipFill rotWithShape="1">
          <a:blip r:embed="rId3">
            <a:alphaModFix/>
          </a:blip>
          <a:srcRect b="0" l="0" r="0" t="0"/>
          <a:stretch/>
        </p:blipFill>
        <p:spPr>
          <a:xfrm>
            <a:off x="484031" y="37015"/>
            <a:ext cx="5200946" cy="3833048"/>
          </a:xfrm>
          <a:prstGeom prst="rect">
            <a:avLst/>
          </a:prstGeom>
          <a:noFill/>
          <a:ln>
            <a:noFill/>
          </a:ln>
        </p:spPr>
      </p:pic>
      <p:sp>
        <p:nvSpPr>
          <p:cNvPr id="341" name="Google Shape;341;p7"/>
          <p:cNvSpPr/>
          <p:nvPr/>
        </p:nvSpPr>
        <p:spPr>
          <a:xfrm flipH="1">
            <a:off x="0" y="6400797"/>
            <a:ext cx="9143998" cy="457203"/>
          </a:xfrm>
          <a:prstGeom prst="rect">
            <a:avLst/>
          </a:prstGeom>
          <a:gradFill>
            <a:gsLst>
              <a:gs pos="0">
                <a:srgbClr val="000000">
                  <a:alpha val="41960"/>
                </a:srgbClr>
              </a:gs>
              <a:gs pos="79000">
                <a:srgbClr val="2F5496">
                  <a:alpha val="21176"/>
                </a:srgbClr>
              </a:gs>
              <a:gs pos="100000">
                <a:srgbClr val="2F5496">
                  <a:alpha val="21176"/>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42" name="Google Shape;342;p7"/>
          <p:cNvGrpSpPr/>
          <p:nvPr/>
        </p:nvGrpSpPr>
        <p:grpSpPr>
          <a:xfrm>
            <a:off x="457200" y="4440623"/>
            <a:ext cx="8382000" cy="1998967"/>
            <a:chOff x="0" y="154678"/>
            <a:chExt cx="8382000" cy="1998967"/>
          </a:xfrm>
        </p:grpSpPr>
        <p:sp>
          <p:nvSpPr>
            <p:cNvPr id="343" name="Google Shape;343;p7"/>
            <p:cNvSpPr/>
            <p:nvPr/>
          </p:nvSpPr>
          <p:spPr>
            <a:xfrm>
              <a:off x="0" y="154678"/>
              <a:ext cx="8382000" cy="6356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7"/>
            <p:cNvSpPr txBox="1"/>
            <p:nvPr/>
          </p:nvSpPr>
          <p:spPr>
            <a:xfrm>
              <a:off x="31028" y="185706"/>
              <a:ext cx="8319944" cy="573546"/>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2060"/>
                </a:buClr>
                <a:buSzPts val="1600"/>
                <a:buFont typeface="Calibri"/>
                <a:buNone/>
              </a:pPr>
              <a:r>
                <a:rPr b="1" i="0" lang="en-US" sz="1600" u="none" cap="none" strike="noStrike">
                  <a:solidFill>
                    <a:srgbClr val="002060"/>
                  </a:solidFill>
                  <a:latin typeface="Calibri"/>
                  <a:ea typeface="Calibri"/>
                  <a:cs typeface="Calibri"/>
                  <a:sym typeface="Calibri"/>
                </a:rPr>
                <a:t>Need</a:t>
              </a:r>
              <a:r>
                <a:rPr b="0" i="0" lang="en-US" sz="1600" u="none" cap="none" strike="noStrike">
                  <a:solidFill>
                    <a:srgbClr val="002060"/>
                  </a:solidFill>
                  <a:latin typeface="Calibri"/>
                  <a:ea typeface="Calibri"/>
                  <a:cs typeface="Calibri"/>
                  <a:sym typeface="Calibri"/>
                </a:rPr>
                <a:t>-</a:t>
              </a:r>
              <a:r>
                <a:rPr b="1" i="0" lang="en-US" sz="1600" u="none" cap="none" strike="noStrike">
                  <a:solidFill>
                    <a:srgbClr val="002060"/>
                  </a:solidFill>
                  <a:latin typeface="Calibri"/>
                  <a:ea typeface="Calibri"/>
                  <a:cs typeface="Calibri"/>
                  <a:sym typeface="Calibri"/>
                </a:rPr>
                <a:t>based scholarships</a:t>
              </a:r>
              <a:r>
                <a:rPr b="0" i="0" lang="en-US" sz="1600" u="none" cap="none" strike="noStrike">
                  <a:solidFill>
                    <a:srgbClr val="002060"/>
                  </a:solidFill>
                  <a:latin typeface="Calibri"/>
                  <a:ea typeface="Calibri"/>
                  <a:cs typeface="Calibri"/>
                  <a:sym typeface="Calibri"/>
                </a:rPr>
                <a:t>: </a:t>
              </a:r>
              <a:r>
                <a:rPr b="0" i="0" lang="en-US" sz="1600" u="none" cap="none" strike="noStrike">
                  <a:solidFill>
                    <a:schemeClr val="lt1"/>
                  </a:solidFill>
                  <a:latin typeface="Calibri"/>
                  <a:ea typeface="Calibri"/>
                  <a:cs typeface="Calibri"/>
                  <a:sym typeface="Calibri"/>
                </a:rPr>
                <a:t>determined by financial circumstances (FAFSA).</a:t>
              </a:r>
              <a:endParaRPr b="0" i="0" sz="1400" u="none" cap="none" strike="noStrike">
                <a:solidFill>
                  <a:srgbClr val="000000"/>
                </a:solidFill>
                <a:latin typeface="Arial"/>
                <a:ea typeface="Arial"/>
                <a:cs typeface="Arial"/>
                <a:sym typeface="Arial"/>
              </a:endParaRPr>
            </a:p>
          </p:txBody>
        </p:sp>
        <p:sp>
          <p:nvSpPr>
            <p:cNvPr id="345" name="Google Shape;345;p7"/>
            <p:cNvSpPr/>
            <p:nvPr/>
          </p:nvSpPr>
          <p:spPr>
            <a:xfrm>
              <a:off x="0" y="836360"/>
              <a:ext cx="8382000" cy="6356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7"/>
            <p:cNvSpPr txBox="1"/>
            <p:nvPr/>
          </p:nvSpPr>
          <p:spPr>
            <a:xfrm>
              <a:off x="31028" y="867388"/>
              <a:ext cx="8319944" cy="573546"/>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2060"/>
                </a:buClr>
                <a:buSzPts val="1600"/>
                <a:buFont typeface="Calibri"/>
                <a:buNone/>
              </a:pPr>
              <a:r>
                <a:rPr b="1" i="0" lang="en-US" sz="1600" u="none" cap="none" strike="noStrike">
                  <a:solidFill>
                    <a:srgbClr val="002060"/>
                  </a:solidFill>
                  <a:latin typeface="Calibri"/>
                  <a:ea typeface="Calibri"/>
                  <a:cs typeface="Calibri"/>
                  <a:sym typeface="Calibri"/>
                </a:rPr>
                <a:t>Merit-based scholarships</a:t>
              </a:r>
              <a:r>
                <a:rPr b="0" i="0" lang="en-US" sz="1600" u="none" cap="none" strike="noStrike">
                  <a:solidFill>
                    <a:srgbClr val="002060"/>
                  </a:solidFill>
                  <a:latin typeface="Calibri"/>
                  <a:ea typeface="Calibri"/>
                  <a:cs typeface="Calibri"/>
                  <a:sym typeface="Calibri"/>
                </a:rPr>
                <a:t>:</a:t>
              </a:r>
              <a:r>
                <a:rPr b="0" i="0" lang="en-US" sz="1600" u="none" cap="none" strike="noStrike">
                  <a:solidFill>
                    <a:schemeClr val="lt1"/>
                  </a:solidFill>
                  <a:latin typeface="Calibri"/>
                  <a:ea typeface="Calibri"/>
                  <a:cs typeface="Calibri"/>
                  <a:sym typeface="Calibri"/>
                </a:rPr>
                <a:t> determined by achievement, a special talent or skill or other qualifying factor.  Most colleges automatically consider students.  Some colleges require the FAFSA.</a:t>
              </a:r>
              <a:endParaRPr b="0" i="0" sz="1400" u="none" cap="none" strike="noStrike">
                <a:solidFill>
                  <a:srgbClr val="000000"/>
                </a:solidFill>
                <a:latin typeface="Arial"/>
                <a:ea typeface="Arial"/>
                <a:cs typeface="Arial"/>
                <a:sym typeface="Arial"/>
              </a:endParaRPr>
            </a:p>
          </p:txBody>
        </p:sp>
        <p:sp>
          <p:nvSpPr>
            <p:cNvPr id="347" name="Google Shape;347;p7"/>
            <p:cNvSpPr/>
            <p:nvPr/>
          </p:nvSpPr>
          <p:spPr>
            <a:xfrm>
              <a:off x="0" y="1518043"/>
              <a:ext cx="8382000" cy="63560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7"/>
            <p:cNvSpPr txBox="1"/>
            <p:nvPr/>
          </p:nvSpPr>
          <p:spPr>
            <a:xfrm>
              <a:off x="31028" y="1549071"/>
              <a:ext cx="8319944" cy="573546"/>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2060"/>
                </a:buClr>
                <a:buSzPts val="1600"/>
                <a:buFont typeface="Calibri"/>
                <a:buNone/>
              </a:pPr>
              <a:r>
                <a:rPr b="1" i="0" lang="en-US" sz="1600" u="none" cap="none" strike="noStrike">
                  <a:solidFill>
                    <a:srgbClr val="002060"/>
                  </a:solidFill>
                  <a:latin typeface="Calibri"/>
                  <a:ea typeface="Calibri"/>
                  <a:cs typeface="Calibri"/>
                  <a:sym typeface="Calibri"/>
                </a:rPr>
                <a:t>Special-circumstance scholarships</a:t>
              </a:r>
              <a:r>
                <a:rPr b="0" i="0" lang="en-US" sz="1600" u="none" cap="none" strike="noStrike">
                  <a:solidFill>
                    <a:schemeClr val="lt1"/>
                  </a:solidFill>
                  <a:latin typeface="Calibri"/>
                  <a:ea typeface="Calibri"/>
                  <a:cs typeface="Calibri"/>
                  <a:sym typeface="Calibri"/>
                </a:rPr>
                <a:t>: determined by military service, unique interest, disability status, etc.</a:t>
              </a:r>
              <a:endParaRPr b="0" i="0" sz="1400" u="none" cap="none" strike="noStrike">
                <a:solidFill>
                  <a:srgbClr val="000000"/>
                </a:solidFill>
                <a:latin typeface="Arial"/>
                <a:ea typeface="Arial"/>
                <a:cs typeface="Arial"/>
                <a:sym typeface="Arial"/>
              </a:endParaRPr>
            </a:p>
          </p:txBody>
        </p:sp>
      </p:grpSp>
      <p:sp>
        <p:nvSpPr>
          <p:cNvPr id="349" name="Google Shape;349;p7"/>
          <p:cNvSpPr txBox="1"/>
          <p:nvPr/>
        </p:nvSpPr>
        <p:spPr>
          <a:xfrm>
            <a:off x="3695804" y="263731"/>
            <a:ext cx="544712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1" lang="en-US" sz="1800" u="none" cap="none" strike="noStrike">
                <a:solidFill>
                  <a:schemeClr val="dk1"/>
                </a:solidFill>
                <a:latin typeface="Calibri"/>
                <a:ea typeface="Calibri"/>
                <a:cs typeface="Calibri"/>
                <a:sym typeface="Calibri"/>
              </a:rPr>
              <a:t>Find out how colleges treat outside scholarships.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1" lang="en-US" sz="1800" u="none" cap="none" strike="noStrike">
                <a:solidFill>
                  <a:schemeClr val="dk1"/>
                </a:solidFill>
                <a:latin typeface="Calibri"/>
                <a:ea typeface="Calibri"/>
                <a:cs typeface="Calibri"/>
                <a:sym typeface="Calibri"/>
              </a:rPr>
              <a:t>Find out what it takes to keep or renew a scholarship.</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3" name="Shape 353"/>
        <p:cNvGrpSpPr/>
        <p:nvPr/>
      </p:nvGrpSpPr>
      <p:grpSpPr>
        <a:xfrm>
          <a:off x="0" y="0"/>
          <a:ext cx="0" cy="0"/>
          <a:chOff x="0" y="0"/>
          <a:chExt cx="0" cy="0"/>
        </a:xfrm>
      </p:grpSpPr>
      <p:sp>
        <p:nvSpPr>
          <p:cNvPr id="354" name="Google Shape;354;p8"/>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5" name="Google Shape;355;p8"/>
          <p:cNvSpPr/>
          <p:nvPr/>
        </p:nvSpPr>
        <p:spPr>
          <a:xfrm>
            <a:off x="0" y="-2"/>
            <a:ext cx="9143997" cy="6858000"/>
          </a:xfrm>
          <a:prstGeom prst="rect">
            <a:avLst/>
          </a:prstGeom>
          <a:solidFill>
            <a:srgbClr val="82766A">
              <a:alpha val="1411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6" name="Google Shape;356;p8"/>
          <p:cNvPicPr preferRelativeResize="0"/>
          <p:nvPr/>
        </p:nvPicPr>
        <p:blipFill rotWithShape="1">
          <a:blip r:embed="rId3">
            <a:alphaModFix/>
          </a:blip>
          <a:srcRect b="-1" l="15650" r="18515" t="0"/>
          <a:stretch/>
        </p:blipFill>
        <p:spPr>
          <a:xfrm rot="-376330">
            <a:off x="279934" y="4538227"/>
            <a:ext cx="1906617" cy="2158434"/>
          </a:xfrm>
          <a:custGeom>
            <a:rect b="b" l="l" r="r" t="t"/>
            <a:pathLst>
              <a:path extrusionOk="0" h="3428999" w="4038600">
                <a:moveTo>
                  <a:pt x="0" y="0"/>
                </a:moveTo>
                <a:lnTo>
                  <a:pt x="3832764" y="0"/>
                </a:lnTo>
                <a:lnTo>
                  <a:pt x="3833410" y="4411"/>
                </a:lnTo>
                <a:cubicBezTo>
                  <a:pt x="3834310" y="12542"/>
                  <a:pt x="3834933" y="20617"/>
                  <a:pt x="3835321" y="28434"/>
                </a:cubicBezTo>
                <a:cubicBezTo>
                  <a:pt x="3843020" y="30350"/>
                  <a:pt x="3840588" y="61692"/>
                  <a:pt x="3852266" y="50998"/>
                </a:cubicBezTo>
                <a:cubicBezTo>
                  <a:pt x="3853153" y="61314"/>
                  <a:pt x="3849223" y="70391"/>
                  <a:pt x="3856614" y="62023"/>
                </a:cubicBezTo>
                <a:cubicBezTo>
                  <a:pt x="3857136" y="65272"/>
                  <a:pt x="3858208" y="66796"/>
                  <a:pt x="3859557" y="67517"/>
                </a:cubicBezTo>
                <a:lnTo>
                  <a:pt x="3860141" y="67604"/>
                </a:lnTo>
                <a:lnTo>
                  <a:pt x="3861913" y="90672"/>
                </a:lnTo>
                <a:lnTo>
                  <a:pt x="3863084" y="93141"/>
                </a:lnTo>
                <a:cubicBezTo>
                  <a:pt x="3863070" y="98407"/>
                  <a:pt x="3863057" y="103672"/>
                  <a:pt x="3863043" y="108938"/>
                </a:cubicBezTo>
                <a:lnTo>
                  <a:pt x="3863660" y="116693"/>
                </a:lnTo>
                <a:lnTo>
                  <a:pt x="3862518" y="119721"/>
                </a:lnTo>
                <a:cubicBezTo>
                  <a:pt x="3862017" y="122528"/>
                  <a:pt x="3862239" y="125949"/>
                  <a:pt x="3864097" y="130743"/>
                </a:cubicBezTo>
                <a:lnTo>
                  <a:pt x="3864775" y="131693"/>
                </a:lnTo>
                <a:lnTo>
                  <a:pt x="3864231" y="141960"/>
                </a:lnTo>
                <a:cubicBezTo>
                  <a:pt x="3863734" y="145469"/>
                  <a:pt x="3862886" y="148837"/>
                  <a:pt x="3861543" y="151981"/>
                </a:cubicBezTo>
                <a:cubicBezTo>
                  <a:pt x="3876816" y="176028"/>
                  <a:pt x="3873891" y="209754"/>
                  <a:pt x="3881956" y="241275"/>
                </a:cubicBezTo>
                <a:cubicBezTo>
                  <a:pt x="3880805" y="282291"/>
                  <a:pt x="3871108" y="290637"/>
                  <a:pt x="3883245" y="317540"/>
                </a:cubicBezTo>
                <a:cubicBezTo>
                  <a:pt x="3887431" y="330343"/>
                  <a:pt x="3884915" y="349601"/>
                  <a:pt x="3894824" y="382132"/>
                </a:cubicBezTo>
                <a:cubicBezTo>
                  <a:pt x="3902184" y="412768"/>
                  <a:pt x="3905028" y="440981"/>
                  <a:pt x="3912029" y="468465"/>
                </a:cubicBezTo>
                <a:cubicBezTo>
                  <a:pt x="3918870" y="501219"/>
                  <a:pt x="3919171" y="493504"/>
                  <a:pt x="3923563" y="512872"/>
                </a:cubicBezTo>
                <a:cubicBezTo>
                  <a:pt x="3925161" y="516259"/>
                  <a:pt x="3933257" y="548851"/>
                  <a:pt x="3935302" y="551780"/>
                </a:cubicBezTo>
                <a:cubicBezTo>
                  <a:pt x="3940193" y="569420"/>
                  <a:pt x="3948108" y="591435"/>
                  <a:pt x="3952908" y="618713"/>
                </a:cubicBezTo>
                <a:cubicBezTo>
                  <a:pt x="3949597" y="640336"/>
                  <a:pt x="3968857" y="662091"/>
                  <a:pt x="3964097" y="689135"/>
                </a:cubicBezTo>
                <a:cubicBezTo>
                  <a:pt x="3963409" y="698730"/>
                  <a:pt x="3967777" y="726290"/>
                  <a:pt x="3972561" y="730194"/>
                </a:cubicBezTo>
                <a:cubicBezTo>
                  <a:pt x="3974287" y="735671"/>
                  <a:pt x="3973869" y="742863"/>
                  <a:pt x="3978553" y="744105"/>
                </a:cubicBezTo>
                <a:cubicBezTo>
                  <a:pt x="3984369" y="746793"/>
                  <a:pt x="3979392" y="769550"/>
                  <a:pt x="3985056" y="764665"/>
                </a:cubicBezTo>
                <a:cubicBezTo>
                  <a:pt x="3981721" y="780759"/>
                  <a:pt x="3994221" y="788526"/>
                  <a:pt x="3998681" y="799644"/>
                </a:cubicBezTo>
                <a:cubicBezTo>
                  <a:pt x="3996807" y="806167"/>
                  <a:pt x="3999133" y="812044"/>
                  <a:pt x="4002586" y="819512"/>
                </a:cubicBezTo>
                <a:lnTo>
                  <a:pt x="4007152" y="829775"/>
                </a:lnTo>
                <a:cubicBezTo>
                  <a:pt x="4007290" y="831346"/>
                  <a:pt x="4007429" y="832918"/>
                  <a:pt x="4007568" y="834489"/>
                </a:cubicBezTo>
                <a:cubicBezTo>
                  <a:pt x="4008582" y="842878"/>
                  <a:pt x="4012501" y="870527"/>
                  <a:pt x="4013238" y="880111"/>
                </a:cubicBezTo>
                <a:lnTo>
                  <a:pt x="4011990" y="891990"/>
                </a:lnTo>
                <a:cubicBezTo>
                  <a:pt x="4012878" y="895711"/>
                  <a:pt x="4017741" y="899277"/>
                  <a:pt x="4018561" y="902435"/>
                </a:cubicBezTo>
                <a:lnTo>
                  <a:pt x="4016914" y="910937"/>
                </a:lnTo>
                <a:cubicBezTo>
                  <a:pt x="4021666" y="910045"/>
                  <a:pt x="4017754" y="920062"/>
                  <a:pt x="4017630" y="927631"/>
                </a:cubicBezTo>
                <a:cubicBezTo>
                  <a:pt x="4017765" y="943134"/>
                  <a:pt x="4017899" y="958638"/>
                  <a:pt x="4018033" y="974141"/>
                </a:cubicBezTo>
                <a:lnTo>
                  <a:pt x="4020844" y="1002853"/>
                </a:lnTo>
                <a:lnTo>
                  <a:pt x="4019159" y="1011649"/>
                </a:lnTo>
                <a:cubicBezTo>
                  <a:pt x="4018755" y="1030805"/>
                  <a:pt x="4025427" y="1051984"/>
                  <a:pt x="4019983" y="1065586"/>
                </a:cubicBezTo>
                <a:cubicBezTo>
                  <a:pt x="4019342" y="1071115"/>
                  <a:pt x="4019489" y="1076118"/>
                  <a:pt x="4020124" y="1080768"/>
                </a:cubicBezTo>
                <a:lnTo>
                  <a:pt x="4023046" y="1093182"/>
                </a:lnTo>
                <a:lnTo>
                  <a:pt x="4030993" y="1117768"/>
                </a:lnTo>
                <a:cubicBezTo>
                  <a:pt x="4017255" y="1119010"/>
                  <a:pt x="4036257" y="1175819"/>
                  <a:pt x="4024084" y="1169607"/>
                </a:cubicBezTo>
                <a:cubicBezTo>
                  <a:pt x="4026558" y="1192318"/>
                  <a:pt x="4002019" y="1213340"/>
                  <a:pt x="4015242" y="1235237"/>
                </a:cubicBezTo>
                <a:cubicBezTo>
                  <a:pt x="4014162" y="1269305"/>
                  <a:pt x="4018570" y="1317827"/>
                  <a:pt x="4017602" y="1350990"/>
                </a:cubicBezTo>
                <a:cubicBezTo>
                  <a:pt x="4023169" y="1344874"/>
                  <a:pt x="4021893" y="1374627"/>
                  <a:pt x="4021736" y="1378298"/>
                </a:cubicBezTo>
                <a:cubicBezTo>
                  <a:pt x="4018952" y="1400570"/>
                  <a:pt x="4019832" y="1419813"/>
                  <a:pt x="4016278" y="1458310"/>
                </a:cubicBezTo>
                <a:cubicBezTo>
                  <a:pt x="4018014" y="1492373"/>
                  <a:pt x="4008830" y="1521984"/>
                  <a:pt x="4018868" y="1553366"/>
                </a:cubicBezTo>
                <a:cubicBezTo>
                  <a:pt x="4016990" y="1555494"/>
                  <a:pt x="4015540" y="1558122"/>
                  <a:pt x="4014402" y="1561090"/>
                </a:cubicBezTo>
                <a:lnTo>
                  <a:pt x="4011936" y="1570307"/>
                </a:lnTo>
                <a:lnTo>
                  <a:pt x="4012405" y="1571592"/>
                </a:lnTo>
                <a:cubicBezTo>
                  <a:pt x="4013272" y="1577147"/>
                  <a:pt x="4012836" y="1580457"/>
                  <a:pt x="4011825" y="1582767"/>
                </a:cubicBezTo>
                <a:lnTo>
                  <a:pt x="4010160" y="1584906"/>
                </a:lnTo>
                <a:lnTo>
                  <a:pt x="4009282" y="1592480"/>
                </a:lnTo>
                <a:lnTo>
                  <a:pt x="4004224" y="1632608"/>
                </a:lnTo>
                <a:lnTo>
                  <a:pt x="4004766" y="1633033"/>
                </a:lnTo>
                <a:cubicBezTo>
                  <a:pt x="4005917" y="1634501"/>
                  <a:pt x="4006652" y="1636551"/>
                  <a:pt x="4006536" y="1639879"/>
                </a:cubicBezTo>
                <a:cubicBezTo>
                  <a:pt x="4015184" y="1636475"/>
                  <a:pt x="4009709" y="1642588"/>
                  <a:pt x="4008603" y="1652696"/>
                </a:cubicBezTo>
                <a:cubicBezTo>
                  <a:pt x="4021787" y="1649666"/>
                  <a:pt x="4013526" y="1677353"/>
                  <a:pt x="4020520" y="1683689"/>
                </a:cubicBezTo>
                <a:cubicBezTo>
                  <a:pt x="4019410" y="1691182"/>
                  <a:pt x="4018476" y="1699055"/>
                  <a:pt x="4017793" y="1707144"/>
                </a:cubicBezTo>
                <a:cubicBezTo>
                  <a:pt x="4017716" y="1708742"/>
                  <a:pt x="4017637" y="1710339"/>
                  <a:pt x="4017559" y="1711937"/>
                </a:cubicBezTo>
                <a:lnTo>
                  <a:pt x="4017686" y="1712065"/>
                </a:lnTo>
                <a:cubicBezTo>
                  <a:pt x="4017911" y="1713173"/>
                  <a:pt x="4017938" y="1714774"/>
                  <a:pt x="4017696" y="1717183"/>
                </a:cubicBezTo>
                <a:lnTo>
                  <a:pt x="4017133" y="1720681"/>
                </a:lnTo>
                <a:lnTo>
                  <a:pt x="4016678" y="1729981"/>
                </a:lnTo>
                <a:lnTo>
                  <a:pt x="4017384" y="1733388"/>
                </a:lnTo>
                <a:lnTo>
                  <a:pt x="4018907" y="1735034"/>
                </a:lnTo>
                <a:cubicBezTo>
                  <a:pt x="4018834" y="1735303"/>
                  <a:pt x="4018762" y="1735573"/>
                  <a:pt x="4018689" y="1735842"/>
                </a:cubicBezTo>
                <a:cubicBezTo>
                  <a:pt x="4015637" y="1741502"/>
                  <a:pt x="4011570" y="1742214"/>
                  <a:pt x="4022227" y="1754258"/>
                </a:cubicBezTo>
                <a:cubicBezTo>
                  <a:pt x="4017088" y="1767842"/>
                  <a:pt x="4023675" y="1773031"/>
                  <a:pt x="4025215" y="1794468"/>
                </a:cubicBezTo>
                <a:cubicBezTo>
                  <a:pt x="4020602" y="1801685"/>
                  <a:pt x="4021846" y="1809129"/>
                  <a:pt x="4024929" y="1817026"/>
                </a:cubicBezTo>
                <a:cubicBezTo>
                  <a:pt x="4022135" y="1836468"/>
                  <a:pt x="4026097" y="1856359"/>
                  <a:pt x="4026330" y="1879330"/>
                </a:cubicBezTo>
                <a:lnTo>
                  <a:pt x="4036998" y="1941432"/>
                </a:lnTo>
                <a:lnTo>
                  <a:pt x="4036084" y="2000732"/>
                </a:lnTo>
                <a:cubicBezTo>
                  <a:pt x="4034263" y="2008113"/>
                  <a:pt x="4032229" y="2015157"/>
                  <a:pt x="4030076" y="2021755"/>
                </a:cubicBezTo>
                <a:cubicBezTo>
                  <a:pt x="4035967" y="2031320"/>
                  <a:pt x="4023973" y="2053600"/>
                  <a:pt x="4037221" y="2057342"/>
                </a:cubicBezTo>
                <a:cubicBezTo>
                  <a:pt x="4034697" y="2066435"/>
                  <a:pt x="4028501" y="2069516"/>
                  <a:pt x="4037394" y="2070619"/>
                </a:cubicBezTo>
                <a:cubicBezTo>
                  <a:pt x="4036804" y="2073734"/>
                  <a:pt x="4037226" y="2076065"/>
                  <a:pt x="4038135" y="2078045"/>
                </a:cubicBezTo>
                <a:lnTo>
                  <a:pt x="4038600" y="2078724"/>
                </a:lnTo>
                <a:lnTo>
                  <a:pt x="4032779" y="2098845"/>
                </a:lnTo>
                <a:lnTo>
                  <a:pt x="4032983" y="2102024"/>
                </a:lnTo>
                <a:lnTo>
                  <a:pt x="4027939" y="2114492"/>
                </a:lnTo>
                <a:lnTo>
                  <a:pt x="4018466" y="2141885"/>
                </a:lnTo>
                <a:cubicBezTo>
                  <a:pt x="4016935" y="2144144"/>
                  <a:pt x="4008999" y="2172239"/>
                  <a:pt x="4006867" y="2173326"/>
                </a:cubicBezTo>
                <a:cubicBezTo>
                  <a:pt x="4012131" y="2208338"/>
                  <a:pt x="3995887" y="2179358"/>
                  <a:pt x="3992697" y="2212754"/>
                </a:cubicBezTo>
                <a:cubicBezTo>
                  <a:pt x="4005768" y="2234675"/>
                  <a:pt x="3987982" y="2231911"/>
                  <a:pt x="3984358" y="2281700"/>
                </a:cubicBezTo>
                <a:cubicBezTo>
                  <a:pt x="3976909" y="2307292"/>
                  <a:pt x="3981397" y="2321058"/>
                  <a:pt x="3966554" y="2358247"/>
                </a:cubicBezTo>
                <a:cubicBezTo>
                  <a:pt x="3960999" y="2394590"/>
                  <a:pt x="3953833" y="2470676"/>
                  <a:pt x="3951025" y="2499761"/>
                </a:cubicBezTo>
                <a:cubicBezTo>
                  <a:pt x="3960739" y="2527319"/>
                  <a:pt x="3950548" y="2509832"/>
                  <a:pt x="3949702" y="2532758"/>
                </a:cubicBezTo>
                <a:cubicBezTo>
                  <a:pt x="3938760" y="2520705"/>
                  <a:pt x="3952389" y="2562520"/>
                  <a:pt x="3938861" y="2556795"/>
                </a:cubicBezTo>
                <a:cubicBezTo>
                  <a:pt x="3939134" y="2561148"/>
                  <a:pt x="3939827" y="2565547"/>
                  <a:pt x="3940623" y="2570003"/>
                </a:cubicBezTo>
                <a:cubicBezTo>
                  <a:pt x="3940759" y="2570781"/>
                  <a:pt x="3940897" y="2571558"/>
                  <a:pt x="3941033" y="2572336"/>
                </a:cubicBezTo>
                <a:lnTo>
                  <a:pt x="3940366" y="2580478"/>
                </a:lnTo>
                <a:lnTo>
                  <a:pt x="3943063" y="2584265"/>
                </a:lnTo>
                <a:lnTo>
                  <a:pt x="3944125" y="2597587"/>
                </a:lnTo>
                <a:cubicBezTo>
                  <a:pt x="3944077" y="2602348"/>
                  <a:pt x="3943504" y="2607198"/>
                  <a:pt x="3942089" y="2612155"/>
                </a:cubicBezTo>
                <a:cubicBezTo>
                  <a:pt x="3932438" y="2625816"/>
                  <a:pt x="3941792" y="2663179"/>
                  <a:pt x="3929196" y="2679622"/>
                </a:cubicBezTo>
                <a:cubicBezTo>
                  <a:pt x="3925571" y="2686502"/>
                  <a:pt x="3920517" y="2712894"/>
                  <a:pt x="3923315" y="2720986"/>
                </a:cubicBezTo>
                <a:cubicBezTo>
                  <a:pt x="3923036" y="2727128"/>
                  <a:pt x="3920401" y="2732389"/>
                  <a:pt x="3923961" y="2738269"/>
                </a:cubicBezTo>
                <a:cubicBezTo>
                  <a:pt x="3928018" y="2746479"/>
                  <a:pt x="3916599" y="2759296"/>
                  <a:pt x="3922927" y="2761348"/>
                </a:cubicBezTo>
                <a:cubicBezTo>
                  <a:pt x="3919813" y="2786694"/>
                  <a:pt x="3907933" y="2868089"/>
                  <a:pt x="3905273" y="2890343"/>
                </a:cubicBezTo>
                <a:cubicBezTo>
                  <a:pt x="3905945" y="2891698"/>
                  <a:pt x="3906516" y="2893225"/>
                  <a:pt x="3906968" y="2894872"/>
                </a:cubicBezTo>
                <a:cubicBezTo>
                  <a:pt x="3909594" y="2904456"/>
                  <a:pt x="3907729" y="2916058"/>
                  <a:pt x="3902804" y="2920783"/>
                </a:cubicBezTo>
                <a:cubicBezTo>
                  <a:pt x="3885416" y="2946524"/>
                  <a:pt x="3880691" y="2976695"/>
                  <a:pt x="3873409" y="3003309"/>
                </a:cubicBezTo>
                <a:cubicBezTo>
                  <a:pt x="3866483" y="3034202"/>
                  <a:pt x="3883685" y="3021162"/>
                  <a:pt x="3865677" y="3054172"/>
                </a:cubicBezTo>
                <a:cubicBezTo>
                  <a:pt x="3869656" y="3061216"/>
                  <a:pt x="3869021" y="3066386"/>
                  <a:pt x="3865322" y="3073552"/>
                </a:cubicBezTo>
                <a:cubicBezTo>
                  <a:pt x="3862309" y="3088769"/>
                  <a:pt x="3874353" y="3094511"/>
                  <a:pt x="3864576" y="3105939"/>
                </a:cubicBezTo>
                <a:cubicBezTo>
                  <a:pt x="3871414" y="3106866"/>
                  <a:pt x="3862070" y="3136685"/>
                  <a:pt x="3869897" y="3133416"/>
                </a:cubicBezTo>
                <a:cubicBezTo>
                  <a:pt x="3873987" y="3146871"/>
                  <a:pt x="3863598" y="3146263"/>
                  <a:pt x="3866944" y="3159200"/>
                </a:cubicBezTo>
                <a:cubicBezTo>
                  <a:pt x="3866209" y="3171160"/>
                  <a:pt x="3861238" y="3148758"/>
                  <a:pt x="3858655" y="3160960"/>
                </a:cubicBezTo>
                <a:cubicBezTo>
                  <a:pt x="3856672" y="3176428"/>
                  <a:pt x="3845007" y="3169580"/>
                  <a:pt x="3857964" y="3189916"/>
                </a:cubicBezTo>
                <a:cubicBezTo>
                  <a:pt x="3851730" y="3203678"/>
                  <a:pt x="3857918" y="3210651"/>
                  <a:pt x="3857749" y="3234304"/>
                </a:cubicBezTo>
                <a:lnTo>
                  <a:pt x="3855596" y="3240571"/>
                </a:lnTo>
                <a:lnTo>
                  <a:pt x="3861634" y="3248569"/>
                </a:lnTo>
                <a:cubicBezTo>
                  <a:pt x="3864052" y="3253014"/>
                  <a:pt x="3865516" y="3258342"/>
                  <a:pt x="3864663" y="3265444"/>
                </a:cubicBezTo>
                <a:cubicBezTo>
                  <a:pt x="3848300" y="3307894"/>
                  <a:pt x="3875588" y="3268090"/>
                  <a:pt x="3865146" y="3338829"/>
                </a:cubicBezTo>
                <a:cubicBezTo>
                  <a:pt x="3862730" y="3342195"/>
                  <a:pt x="3864130" y="3351680"/>
                  <a:pt x="3867052" y="3351725"/>
                </a:cubicBezTo>
                <a:cubicBezTo>
                  <a:pt x="3865794" y="3356006"/>
                  <a:pt x="3859439" y="3365106"/>
                  <a:pt x="3863912" y="3367707"/>
                </a:cubicBezTo>
                <a:cubicBezTo>
                  <a:pt x="3863241" y="3379301"/>
                  <a:pt x="3861774" y="3390600"/>
                  <a:pt x="3859561" y="3401335"/>
                </a:cubicBezTo>
                <a:lnTo>
                  <a:pt x="3853212" y="3423129"/>
                </a:lnTo>
                <a:lnTo>
                  <a:pt x="3856572" y="3428759"/>
                </a:lnTo>
                <a:lnTo>
                  <a:pt x="3856601" y="3428999"/>
                </a:lnTo>
                <a:lnTo>
                  <a:pt x="0" y="3428999"/>
                </a:lnTo>
                <a:close/>
              </a:path>
            </a:pathLst>
          </a:custGeom>
          <a:noFill/>
          <a:ln>
            <a:noFill/>
          </a:ln>
        </p:spPr>
      </p:pic>
      <p:sp>
        <p:nvSpPr>
          <p:cNvPr id="357" name="Google Shape;357;p8"/>
          <p:cNvSpPr/>
          <p:nvPr/>
        </p:nvSpPr>
        <p:spPr>
          <a:xfrm>
            <a:off x="601014" y="2297667"/>
            <a:ext cx="7696200" cy="2158433"/>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166688" lvl="0" marL="282575" marR="0" rtl="0" algn="l">
              <a:lnSpc>
                <a:spcPct val="9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166688" lvl="0" marL="282575" marR="0" rtl="0" algn="l">
              <a:lnSpc>
                <a:spcPct val="90000"/>
              </a:lnSpc>
              <a:spcBef>
                <a:spcPts val="60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Get organized </a:t>
            </a:r>
            <a:r>
              <a:rPr b="0" i="0" lang="en-US" sz="1600" u="none" cap="none" strike="noStrike">
                <a:solidFill>
                  <a:schemeClr val="dk1"/>
                </a:solidFill>
                <a:latin typeface="Calibri"/>
                <a:ea typeface="Calibri"/>
                <a:cs typeface="Calibri"/>
                <a:sym typeface="Calibri"/>
              </a:rPr>
              <a:t>– keep a calendar of deadlines, keep a notebook or file system</a:t>
            </a:r>
            <a:endParaRPr b="0" i="0" sz="1400" u="none" cap="none" strike="noStrike">
              <a:solidFill>
                <a:srgbClr val="000000"/>
              </a:solidFill>
              <a:latin typeface="Arial"/>
              <a:ea typeface="Arial"/>
              <a:cs typeface="Arial"/>
              <a:sym typeface="Arial"/>
            </a:endParaRPr>
          </a:p>
          <a:p>
            <a:pPr indent="-166688" lvl="0" marL="282575" marR="0" rtl="0" algn="l">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Seek help early </a:t>
            </a:r>
            <a:r>
              <a:rPr b="0" i="0" lang="en-US" sz="1600" u="none" cap="none" strike="noStrike">
                <a:solidFill>
                  <a:schemeClr val="dk1"/>
                </a:solidFill>
                <a:latin typeface="Calibri"/>
                <a:ea typeface="Calibri"/>
                <a:cs typeface="Calibri"/>
                <a:sym typeface="Calibri"/>
              </a:rPr>
              <a:t>– give your supporters plenty of time to respond, be sure to thank them</a:t>
            </a:r>
            <a:endParaRPr b="0" i="0" sz="1400" u="none" cap="none" strike="noStrike">
              <a:solidFill>
                <a:srgbClr val="000000"/>
              </a:solidFill>
              <a:latin typeface="Arial"/>
              <a:ea typeface="Arial"/>
              <a:cs typeface="Arial"/>
              <a:sym typeface="Arial"/>
            </a:endParaRPr>
          </a:p>
          <a:p>
            <a:pPr indent="-166688" lvl="1" marL="282575" marR="0" rtl="0" algn="l">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Submit early </a:t>
            </a:r>
            <a:r>
              <a:rPr b="0" i="0" lang="en-US" sz="1600" u="none" cap="none" strike="noStrike">
                <a:solidFill>
                  <a:schemeClr val="dk1"/>
                </a:solidFill>
                <a:latin typeface="Calibri"/>
                <a:ea typeface="Calibri"/>
                <a:cs typeface="Calibri"/>
                <a:sym typeface="Calibri"/>
              </a:rPr>
              <a:t>– starting early makes a favorable impression</a:t>
            </a:r>
            <a:endParaRPr b="0" i="0" sz="1400" u="none" cap="none" strike="noStrike">
              <a:solidFill>
                <a:srgbClr val="000000"/>
              </a:solidFill>
              <a:latin typeface="Arial"/>
              <a:ea typeface="Arial"/>
              <a:cs typeface="Arial"/>
              <a:sym typeface="Arial"/>
            </a:endParaRPr>
          </a:p>
          <a:p>
            <a:pPr indent="-166688" lvl="1" marL="282575" marR="0" rtl="0" algn="l">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Expand research </a:t>
            </a:r>
            <a:r>
              <a:rPr b="0" i="0" lang="en-US" sz="1600" u="none" cap="none" strike="noStrike">
                <a:solidFill>
                  <a:schemeClr val="dk1"/>
                </a:solidFill>
                <a:latin typeface="Calibri"/>
                <a:ea typeface="Calibri"/>
                <a:cs typeface="Calibri"/>
                <a:sym typeface="Calibri"/>
              </a:rPr>
              <a:t>– HS counselor, colleges, civic groups, church, employers, etc.</a:t>
            </a:r>
            <a:endParaRPr b="0" i="0" sz="1400" u="none" cap="none" strike="noStrike">
              <a:solidFill>
                <a:srgbClr val="000000"/>
              </a:solidFill>
              <a:latin typeface="Arial"/>
              <a:ea typeface="Arial"/>
              <a:cs typeface="Arial"/>
              <a:sym typeface="Arial"/>
            </a:endParaRPr>
          </a:p>
          <a:p>
            <a:pPr indent="-166688" lvl="1" marL="282575" marR="0" rtl="0" algn="l">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Follow instructions </a:t>
            </a:r>
            <a:r>
              <a:rPr b="0" i="0" lang="en-US" sz="1600" u="none" cap="none" strike="noStrike">
                <a:solidFill>
                  <a:schemeClr val="dk1"/>
                </a:solidFill>
                <a:latin typeface="Calibri"/>
                <a:ea typeface="Calibri"/>
                <a:cs typeface="Calibri"/>
                <a:sym typeface="Calibri"/>
              </a:rPr>
              <a:t>– do exactly what you are asked to do – no more, no less</a:t>
            </a:r>
            <a:endParaRPr b="0" i="0" sz="1400" u="none" cap="none" strike="noStrike">
              <a:solidFill>
                <a:srgbClr val="000000"/>
              </a:solidFill>
              <a:latin typeface="Arial"/>
              <a:ea typeface="Arial"/>
              <a:cs typeface="Arial"/>
              <a:sym typeface="Arial"/>
            </a:endParaRPr>
          </a:p>
          <a:p>
            <a:pPr indent="-166688" lvl="1" marL="282575" marR="0" rtl="0" algn="l">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Proofread</a:t>
            </a:r>
            <a:r>
              <a:rPr b="0" i="0" lang="en-US" sz="1600" u="none" cap="none" strike="noStrike">
                <a:solidFill>
                  <a:schemeClr val="dk1"/>
                </a:solidFill>
                <a:latin typeface="Calibri"/>
                <a:ea typeface="Calibri"/>
                <a:cs typeface="Calibri"/>
                <a:sym typeface="Calibri"/>
              </a:rPr>
              <a:t> – check for clarity of content, legibility, accuracy &amp; completeness</a:t>
            </a:r>
            <a:endParaRPr b="0" i="0" sz="1400" u="none" cap="none" strike="noStrike">
              <a:solidFill>
                <a:srgbClr val="000000"/>
              </a:solidFill>
              <a:latin typeface="Arial"/>
              <a:ea typeface="Arial"/>
              <a:cs typeface="Arial"/>
              <a:sym typeface="Arial"/>
            </a:endParaRPr>
          </a:p>
          <a:p>
            <a:pPr indent="-166688" lvl="1" marL="282575" marR="0" rtl="0" algn="l">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Keep copies </a:t>
            </a:r>
            <a:r>
              <a:rPr b="0" i="0" lang="en-US" sz="1600" u="none" cap="none" strike="noStrike">
                <a:solidFill>
                  <a:schemeClr val="dk1"/>
                </a:solidFill>
                <a:latin typeface="Calibri"/>
                <a:ea typeface="Calibri"/>
                <a:cs typeface="Calibri"/>
                <a:sym typeface="Calibri"/>
              </a:rPr>
              <a:t>– hold onto a copy of everything you send &amp; record date sent</a:t>
            </a:r>
            <a:endParaRPr b="0" i="0" sz="1400" u="none" cap="none" strike="noStrike">
              <a:solidFill>
                <a:srgbClr val="000000"/>
              </a:solidFill>
              <a:latin typeface="Arial"/>
              <a:ea typeface="Arial"/>
              <a:cs typeface="Arial"/>
              <a:sym typeface="Arial"/>
            </a:endParaRPr>
          </a:p>
          <a:p>
            <a:pPr indent="57150" lvl="1" marL="0" marR="0" rtl="0" algn="l">
              <a:lnSpc>
                <a:spcPct val="9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p>
            <a:pPr indent="57150" lvl="1" marL="0" marR="0" rtl="0" algn="l">
              <a:lnSpc>
                <a:spcPct val="9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a:p>
            <a:pPr indent="-171450" lvl="1" marL="742950" marR="0" rtl="0" algn="l">
              <a:lnSpc>
                <a:spcPct val="90000"/>
              </a:lnSpc>
              <a:spcBef>
                <a:spcPts val="0"/>
              </a:spcBef>
              <a:spcAft>
                <a:spcPts val="0"/>
              </a:spcAft>
              <a:buClr>
                <a:schemeClr val="dk1"/>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58" name="Google Shape;358;p8"/>
          <p:cNvSpPr txBox="1"/>
          <p:nvPr/>
        </p:nvSpPr>
        <p:spPr>
          <a:xfrm>
            <a:off x="1702158" y="4948030"/>
            <a:ext cx="6806665" cy="1338828"/>
          </a:xfrm>
          <a:prstGeom prst="rect">
            <a:avLst/>
          </a:prstGeom>
          <a:noFill/>
          <a:ln>
            <a:noFill/>
          </a:ln>
        </p:spPr>
        <p:txBody>
          <a:bodyPr anchorCtr="0" anchor="t" bIns="45700" lIns="91425" spcFirstLastPara="1" rIns="91425" wrap="square" tIns="45700">
            <a:spAutoFit/>
          </a:bodyPr>
          <a:lstStyle/>
          <a:p>
            <a:pPr indent="0" lvl="1" marL="514350" marR="0" rtl="0" algn="l">
              <a:lnSpc>
                <a:spcPct val="9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Be wary of </a:t>
            </a:r>
            <a:r>
              <a:rPr b="1" i="0" lang="en-US"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“no essay” scholarships</a:t>
            </a:r>
            <a:r>
              <a:rPr b="1"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or ones that don’t ask for much information – they are just like sweepstakes with companies looking to gather your information. </a:t>
            </a:r>
            <a:endParaRPr b="0" i="0" sz="1400" u="none" cap="none" strike="noStrike">
              <a:solidFill>
                <a:srgbClr val="000000"/>
              </a:solidFill>
              <a:latin typeface="Arial"/>
              <a:ea typeface="Arial"/>
              <a:cs typeface="Arial"/>
              <a:sym typeface="Arial"/>
            </a:endParaRPr>
          </a:p>
          <a:p>
            <a:pPr indent="0" lvl="1" marL="514350" marR="0" rtl="0" algn="l">
              <a:lnSpc>
                <a:spcPct val="9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SCAM ALERT!  Don’t ever pay a fee </a:t>
            </a:r>
            <a:r>
              <a:rPr b="0" i="0" lang="en-US" sz="1200" u="none" cap="none" strike="noStrike">
                <a:solidFill>
                  <a:schemeClr val="dk1"/>
                </a:solidFill>
                <a:latin typeface="Calibri"/>
                <a:ea typeface="Calibri"/>
                <a:cs typeface="Calibri"/>
                <a:sym typeface="Calibri"/>
              </a:rPr>
              <a:t>to apply for a scholarship.</a:t>
            </a:r>
            <a:endParaRPr b="0" i="0" sz="1400" u="none" cap="none" strike="noStrike">
              <a:solidFill>
                <a:srgbClr val="000000"/>
              </a:solidFill>
              <a:latin typeface="Arial"/>
              <a:ea typeface="Arial"/>
              <a:cs typeface="Arial"/>
              <a:sym typeface="Arial"/>
            </a:endParaRPr>
          </a:p>
          <a:p>
            <a:pPr indent="0" lvl="1" marL="514350" marR="0" rtl="0" algn="l">
              <a:lnSpc>
                <a:spcPct val="9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Chances of winning a scholarship are highest when applying for locally </a:t>
            </a:r>
            <a:r>
              <a:rPr b="0" i="0" lang="en-US" sz="1200" u="none" cap="none" strike="noStrike">
                <a:solidFill>
                  <a:schemeClr val="dk1"/>
                </a:solidFill>
                <a:latin typeface="Calibri"/>
                <a:ea typeface="Calibri"/>
                <a:cs typeface="Calibri"/>
                <a:sym typeface="Calibri"/>
              </a:rPr>
              <a:t>sponsored funds</a:t>
            </a:r>
            <a:endParaRPr b="0" i="0" sz="1400" u="none" cap="none" strike="noStrike">
              <a:solidFill>
                <a:srgbClr val="000000"/>
              </a:solidFill>
              <a:latin typeface="Arial"/>
              <a:ea typeface="Arial"/>
              <a:cs typeface="Arial"/>
              <a:sym typeface="Arial"/>
            </a:endParaRPr>
          </a:p>
          <a:p>
            <a:pPr indent="0" lvl="1" marL="514350" marR="0" rtl="0" algn="l">
              <a:lnSpc>
                <a:spcPct val="9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Students should start scholarship researching in their first year of high school – especially  “full ride” scholarships – to prepare themselves to be the best possible applicants later.  </a:t>
            </a:r>
            <a:endParaRPr b="0" i="0" sz="1400" u="none" cap="none" strike="noStrike">
              <a:solidFill>
                <a:srgbClr val="000000"/>
              </a:solidFill>
              <a:latin typeface="Arial"/>
              <a:ea typeface="Arial"/>
              <a:cs typeface="Arial"/>
              <a:sym typeface="Arial"/>
            </a:endParaRPr>
          </a:p>
          <a:p>
            <a:pPr indent="-114300" lvl="1" marL="742950" marR="0" rtl="0" algn="l">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59" name="Google Shape;359;p8"/>
          <p:cNvPicPr preferRelativeResize="0"/>
          <p:nvPr/>
        </p:nvPicPr>
        <p:blipFill rotWithShape="1">
          <a:blip r:embed="rId5">
            <a:alphaModFix/>
          </a:blip>
          <a:srcRect b="0" l="0" r="0" t="0"/>
          <a:stretch/>
        </p:blipFill>
        <p:spPr>
          <a:xfrm>
            <a:off x="32624" y="33335"/>
            <a:ext cx="2153928" cy="1874878"/>
          </a:xfrm>
          <a:prstGeom prst="rect">
            <a:avLst/>
          </a:prstGeom>
          <a:noFill/>
          <a:ln>
            <a:noFill/>
          </a:ln>
        </p:spPr>
      </p:pic>
      <p:sp>
        <p:nvSpPr>
          <p:cNvPr id="360" name="Google Shape;360;p8"/>
          <p:cNvSpPr txBox="1"/>
          <p:nvPr/>
        </p:nvSpPr>
        <p:spPr>
          <a:xfrm>
            <a:off x="2016261" y="-14929"/>
            <a:ext cx="7315200" cy="190821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FF0000"/>
                </a:solidFill>
                <a:latin typeface="Calibri"/>
                <a:ea typeface="Calibri"/>
                <a:cs typeface="Calibri"/>
                <a:sym typeface="Calibri"/>
              </a:rPr>
              <a:t>How to Research Scholarships</a:t>
            </a:r>
            <a:br>
              <a:rPr b="1" i="0" lang="en-US" sz="2800" u="none" cap="none" strike="noStrike">
                <a:solidFill>
                  <a:schemeClr val="dk1"/>
                </a:solidFill>
                <a:latin typeface="Calibri"/>
                <a:ea typeface="Calibri"/>
                <a:cs typeface="Calibri"/>
                <a:sym typeface="Calibri"/>
              </a:rPr>
            </a:br>
            <a:r>
              <a:rPr b="1" i="1" lang="en-US" sz="2800" u="none" cap="none" strike="noStrike">
                <a:solidFill>
                  <a:srgbClr val="FF0000"/>
                </a:solidFill>
                <a:latin typeface="Calibri"/>
                <a:ea typeface="Calibri"/>
                <a:cs typeface="Calibri"/>
                <a:sym typeface="Calibri"/>
              </a:rPr>
              <a:t>Be patient &amp; persevere</a:t>
            </a:r>
            <a:br>
              <a:rPr b="1" i="1" lang="en-US" sz="2800" u="none" cap="none" strike="noStrike">
                <a:solidFill>
                  <a:schemeClr val="dk1"/>
                </a:solidFill>
                <a:latin typeface="Calibri"/>
                <a:ea typeface="Calibri"/>
                <a:cs typeface="Calibri"/>
                <a:sym typeface="Calibri"/>
              </a:rPr>
            </a:br>
            <a:r>
              <a:rPr b="0" i="1" lang="en-US" sz="1800" u="none" cap="none" strike="noStrike">
                <a:solidFill>
                  <a:schemeClr val="dk1"/>
                </a:solidFill>
                <a:latin typeface="Calibri"/>
                <a:ea typeface="Calibri"/>
                <a:cs typeface="Calibri"/>
                <a:sym typeface="Calibri"/>
              </a:rPr>
              <a:t>It takes a lot of work &amp; effort and there are no guarantees</a:t>
            </a:r>
            <a:br>
              <a:rPr b="0" i="1" lang="en-US" sz="1400" u="none" cap="none" strike="noStrike">
                <a:solidFill>
                  <a:schemeClr val="dk1"/>
                </a:solidFill>
                <a:latin typeface="Calibri"/>
                <a:ea typeface="Calibri"/>
                <a:cs typeface="Calibri"/>
                <a:sym typeface="Calibri"/>
              </a:rPr>
            </a:br>
            <a:br>
              <a:rPr b="0" i="0" lang="en-US" sz="14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spTree>
  </p:cSld>
  <p:clrMapOvr>
    <a:masterClrMapping/>
  </p:clrMapOvr>
  <p:transition spd="slow" p14:dur="2500">
    <p:checke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64" name="Shape 364"/>
        <p:cNvGrpSpPr/>
        <p:nvPr/>
      </p:nvGrpSpPr>
      <p:grpSpPr>
        <a:xfrm>
          <a:off x="0" y="0"/>
          <a:ext cx="0" cy="0"/>
          <a:chOff x="0" y="0"/>
          <a:chExt cx="0" cy="0"/>
        </a:xfrm>
      </p:grpSpPr>
      <p:sp>
        <p:nvSpPr>
          <p:cNvPr id="365" name="Google Shape;365;p9"/>
          <p:cNvSpPr/>
          <p:nvPr/>
        </p:nvSpPr>
        <p:spPr>
          <a:xfrm>
            <a:off x="0" y="0"/>
            <a:ext cx="9144000" cy="6858000"/>
          </a:xfrm>
          <a:prstGeom prst="rect">
            <a:avLst/>
          </a:prstGeom>
          <a:solidFill>
            <a:srgbClr val="2B30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6" name="Google Shape;366;p9"/>
          <p:cNvSpPr/>
          <p:nvPr/>
        </p:nvSpPr>
        <p:spPr>
          <a:xfrm>
            <a:off x="357759" y="480060"/>
            <a:ext cx="8428482"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7" name="Google Shape;367;p9"/>
          <p:cNvPicPr preferRelativeResize="0"/>
          <p:nvPr>
            <p:ph idx="1" type="body"/>
          </p:nvPr>
        </p:nvPicPr>
        <p:blipFill rotWithShape="1">
          <a:blip r:embed="rId3">
            <a:alphaModFix/>
          </a:blip>
          <a:srcRect b="0" l="0" r="0" t="0"/>
          <a:stretch/>
        </p:blipFill>
        <p:spPr>
          <a:xfrm>
            <a:off x="457199" y="480060"/>
            <a:ext cx="8354457" cy="5768340"/>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2" name="Shape 372"/>
        <p:cNvGrpSpPr/>
        <p:nvPr/>
      </p:nvGrpSpPr>
      <p:grpSpPr>
        <a:xfrm>
          <a:off x="0" y="0"/>
          <a:ext cx="0" cy="0"/>
          <a:chOff x="0" y="0"/>
          <a:chExt cx="0" cy="0"/>
        </a:xfrm>
      </p:grpSpPr>
      <p:sp>
        <p:nvSpPr>
          <p:cNvPr id="373" name="Google Shape;373;p10"/>
          <p:cNvSpPr/>
          <p:nvPr/>
        </p:nvSpPr>
        <p:spPr>
          <a:xfrm>
            <a:off x="1133908" y="4668054"/>
            <a:ext cx="6937144" cy="156966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North Carolina Student Incentive Grant (NCSIG)</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North Carolina Community College Grant Program</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Certain Private Education Institutions Grant (CPEI)</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North Carolina Legislative Tuition</a:t>
            </a:r>
            <a:r>
              <a:rPr b="0" i="0" lang="en-US" sz="1600" u="none" cap="none" strike="noStrike">
                <a:solidFill>
                  <a:schemeClr val="dk1"/>
                </a:solidFill>
                <a:latin typeface="Arial"/>
                <a:ea typeface="Arial"/>
                <a:cs typeface="Arial"/>
                <a:sym typeface="Arial"/>
              </a:rPr>
              <a:t> </a:t>
            </a:r>
            <a:r>
              <a:rPr b="1" i="0" lang="en-US" sz="1600" u="none" cap="none" strike="noStrike">
                <a:solidFill>
                  <a:schemeClr val="dk1"/>
                </a:solidFill>
                <a:latin typeface="Arial"/>
                <a:ea typeface="Arial"/>
                <a:cs typeface="Arial"/>
                <a:sym typeface="Arial"/>
              </a:rPr>
              <a:t>Grant</a:t>
            </a:r>
            <a:r>
              <a:rPr b="1" i="0" lang="en-US" sz="1600" u="none" cap="none" strike="noStrike">
                <a:solidFill>
                  <a:schemeClr val="dk1"/>
                </a:solidFill>
                <a:latin typeface="Verdana"/>
                <a:ea typeface="Verdana"/>
                <a:cs typeface="Verdana"/>
                <a:sym typeface="Verdana"/>
              </a:rPr>
              <a:t> </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North Carolina Education Lottery</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 </a:t>
            </a:r>
            <a:r>
              <a:rPr b="1" i="0" lang="en-US" sz="1600" u="none" cap="none" strike="noStrike">
                <a:solidFill>
                  <a:schemeClr val="dk1"/>
                </a:solidFill>
                <a:latin typeface="Arial"/>
                <a:ea typeface="Arial"/>
                <a:cs typeface="Arial"/>
                <a:sym typeface="Arial"/>
              </a:rPr>
              <a:t>High-Needs Fields Lure North Carolina Students</a:t>
            </a:r>
            <a:endParaRPr b="0" i="0" sz="1600" u="none" cap="none" strike="noStrike">
              <a:solidFill>
                <a:schemeClr val="dk1"/>
              </a:solidFill>
              <a:latin typeface="Arial"/>
              <a:ea typeface="Arial"/>
              <a:cs typeface="Arial"/>
              <a:sym typeface="Arial"/>
            </a:endParaRPr>
          </a:p>
        </p:txBody>
      </p:sp>
      <p:sp>
        <p:nvSpPr>
          <p:cNvPr id="374" name="Google Shape;374;p10"/>
          <p:cNvSpPr txBox="1"/>
          <p:nvPr>
            <p:ph idx="1" type="body"/>
          </p:nvPr>
        </p:nvSpPr>
        <p:spPr>
          <a:xfrm>
            <a:off x="381000" y="1544877"/>
            <a:ext cx="8210550" cy="334659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400"/>
              <a:buNone/>
            </a:pPr>
            <a:r>
              <a:rPr b="1" lang="en-US" sz="2400">
                <a:latin typeface="Constantia"/>
                <a:ea typeface="Constantia"/>
                <a:cs typeface="Constantia"/>
                <a:sym typeface="Constantia"/>
              </a:rPr>
              <a:t>                                      North Carolina Grant Requirements </a:t>
            </a:r>
            <a:endParaRPr/>
          </a:p>
          <a:p>
            <a:pPr indent="0" lvl="0" marL="0" rtl="0" algn="just">
              <a:lnSpc>
                <a:spcPct val="90000"/>
              </a:lnSpc>
              <a:spcBef>
                <a:spcPts val="750"/>
              </a:spcBef>
              <a:spcAft>
                <a:spcPts val="0"/>
              </a:spcAft>
              <a:buClr>
                <a:schemeClr val="dk1"/>
              </a:buClr>
              <a:buSzPts val="2100"/>
              <a:buNone/>
            </a:pPr>
            <a:r>
              <a:rPr lang="en-US"/>
              <a:t>Each grant requires a unique set of applicant characteristics, so don’t overlook individual traits that open scholarship doors.  Often, a series of personal attributes work in your favor, to qualify you for financial aid.  Typically, grant programs fall into these categories:    </a:t>
            </a:r>
            <a:endParaRPr/>
          </a:p>
          <a:p>
            <a:pPr indent="0" lvl="0" marL="0" rtl="0" algn="l">
              <a:lnSpc>
                <a:spcPct val="90000"/>
              </a:lnSpc>
              <a:spcBef>
                <a:spcPts val="750"/>
              </a:spcBef>
              <a:spcAft>
                <a:spcPts val="0"/>
              </a:spcAft>
              <a:buClr>
                <a:srgbClr val="1F3864"/>
              </a:buClr>
              <a:buSzPts val="2100"/>
              <a:buNone/>
            </a:pPr>
            <a:r>
              <a:rPr b="1" lang="en-US">
                <a:solidFill>
                  <a:srgbClr val="1F3864"/>
                </a:solidFill>
              </a:rPr>
              <a:t>Student-specific </a:t>
            </a:r>
            <a:r>
              <a:rPr b="1" lang="en-US"/>
              <a:t>  </a:t>
            </a:r>
            <a:r>
              <a:rPr b="1" lang="en-US">
                <a:solidFill>
                  <a:srgbClr val="7F6000"/>
                </a:solidFill>
              </a:rPr>
              <a:t>Subject-specific</a:t>
            </a:r>
            <a:r>
              <a:rPr b="1" lang="en-US"/>
              <a:t>   </a:t>
            </a:r>
            <a:r>
              <a:rPr b="1" lang="en-US">
                <a:solidFill>
                  <a:srgbClr val="7030A0"/>
                </a:solidFill>
              </a:rPr>
              <a:t>Degree level-sensitive   </a:t>
            </a:r>
            <a:r>
              <a:rPr b="1" lang="en-US">
                <a:solidFill>
                  <a:srgbClr val="FF0000"/>
                </a:solidFill>
              </a:rPr>
              <a:t>Minority only </a:t>
            </a:r>
            <a:r>
              <a:rPr b="1" lang="en-US"/>
              <a:t> </a:t>
            </a:r>
            <a:endParaRPr/>
          </a:p>
        </p:txBody>
      </p:sp>
      <p:pic>
        <p:nvPicPr>
          <p:cNvPr id="375" name="Google Shape;375;p10"/>
          <p:cNvPicPr preferRelativeResize="0"/>
          <p:nvPr/>
        </p:nvPicPr>
        <p:blipFill rotWithShape="1">
          <a:blip r:embed="rId3">
            <a:alphaModFix/>
          </a:blip>
          <a:srcRect b="0" l="14992" r="0" t="0"/>
          <a:stretch/>
        </p:blipFill>
        <p:spPr>
          <a:xfrm>
            <a:off x="381000" y="152400"/>
            <a:ext cx="2895600" cy="2221492"/>
          </a:xfrm>
          <a:prstGeom prst="rect">
            <a:avLst/>
          </a:prstGeom>
          <a:noFill/>
          <a:ln>
            <a:noFill/>
          </a:ln>
        </p:spPr>
      </p:pic>
      <p:pic>
        <p:nvPicPr>
          <p:cNvPr id="376" name="Google Shape;376;p10">
            <a:hlinkClick action="ppaction://hlinksldjump" r:id="rId4"/>
          </p:cNvPr>
          <p:cNvPicPr preferRelativeResize="0"/>
          <p:nvPr/>
        </p:nvPicPr>
        <p:blipFill rotWithShape="1">
          <a:blip r:embed="rId5">
            <a:alphaModFix/>
          </a:blip>
          <a:srcRect b="0" l="0" r="0" t="0"/>
          <a:stretch/>
        </p:blipFill>
        <p:spPr>
          <a:xfrm>
            <a:off x="-2984679" y="1523106"/>
            <a:ext cx="2286000" cy="1714500"/>
          </a:xfrm>
          <a:prstGeom prst="rect">
            <a:avLst/>
          </a:prstGeom>
          <a:noFill/>
          <a:ln cap="flat" cmpd="sng" w="9525">
            <a:solidFill>
              <a:srgbClr val="D3D3D3"/>
            </a:solidFill>
            <a:prstDash val="solid"/>
            <a:round/>
            <a:headEnd len="sm" w="sm" type="none"/>
            <a:tailEnd len="sm" w="sm" type="none"/>
          </a:ln>
        </p:spPr>
      </p:pic>
    </p:spTree>
  </p:cSld>
  <p:clrMapOvr>
    <a:masterClrMapping/>
  </p:clrMapOvr>
  <mc:AlternateContent>
    <mc:Choice Requires="p14">
      <p:transition spd="slow" p14:dur="1250">
        <p14:flip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0" name="Shape 380"/>
        <p:cNvGrpSpPr/>
        <p:nvPr/>
      </p:nvGrpSpPr>
      <p:grpSpPr>
        <a:xfrm>
          <a:off x="0" y="0"/>
          <a:ext cx="0" cy="0"/>
          <a:chOff x="0" y="0"/>
          <a:chExt cx="0" cy="0"/>
        </a:xfrm>
      </p:grpSpPr>
      <p:pic>
        <p:nvPicPr>
          <p:cNvPr descr="A picture containing keyboard, computer&#10;&#10;Description automatically generated" id="381" name="Google Shape;381;p11"/>
          <p:cNvPicPr preferRelativeResize="0"/>
          <p:nvPr/>
        </p:nvPicPr>
        <p:blipFill rotWithShape="1">
          <a:blip r:embed="rId3">
            <a:alphaModFix/>
          </a:blip>
          <a:srcRect b="13811" l="0" r="0" t="0"/>
          <a:stretch/>
        </p:blipFill>
        <p:spPr>
          <a:xfrm>
            <a:off x="117986" y="304800"/>
            <a:ext cx="3920614" cy="3124199"/>
          </a:xfrm>
          <a:prstGeom prst="rect">
            <a:avLst/>
          </a:prstGeom>
          <a:noFill/>
          <a:ln>
            <a:noFill/>
          </a:ln>
        </p:spPr>
      </p:pic>
      <p:pic>
        <p:nvPicPr>
          <p:cNvPr descr="A picture containing drawing&#10;&#10;Description automatically generated" id="382" name="Google Shape;382;p11"/>
          <p:cNvPicPr preferRelativeResize="0"/>
          <p:nvPr/>
        </p:nvPicPr>
        <p:blipFill rotWithShape="1">
          <a:blip r:embed="rId4">
            <a:alphaModFix/>
          </a:blip>
          <a:srcRect b="0" l="0" r="0" t="0"/>
          <a:stretch/>
        </p:blipFill>
        <p:spPr>
          <a:xfrm>
            <a:off x="838200" y="4038600"/>
            <a:ext cx="6781800" cy="1981200"/>
          </a:xfrm>
          <a:prstGeom prst="rect">
            <a:avLst/>
          </a:prstGeom>
          <a:noFill/>
          <a:ln>
            <a:noFill/>
          </a:ln>
        </p:spPr>
      </p:pic>
      <p:sp>
        <p:nvSpPr>
          <p:cNvPr id="383" name="Google Shape;383;p11"/>
          <p:cNvSpPr txBox="1"/>
          <p:nvPr>
            <p:ph idx="1" type="body"/>
          </p:nvPr>
        </p:nvSpPr>
        <p:spPr>
          <a:xfrm>
            <a:off x="4038600" y="57412"/>
            <a:ext cx="4724400" cy="743346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t/>
            </a:r>
            <a:endParaRPr b="1" sz="2000">
              <a:solidFill>
                <a:srgbClr val="29487F"/>
              </a:solidFill>
              <a:latin typeface="Constantia"/>
              <a:ea typeface="Constantia"/>
              <a:cs typeface="Constantia"/>
              <a:sym typeface="Constantia"/>
            </a:endParaRPr>
          </a:p>
          <a:p>
            <a:pPr indent="0" lvl="0" marL="0" rtl="0" algn="l">
              <a:lnSpc>
                <a:spcPct val="100000"/>
              </a:lnSpc>
              <a:spcBef>
                <a:spcPts val="0"/>
              </a:spcBef>
              <a:spcAft>
                <a:spcPts val="0"/>
              </a:spcAft>
              <a:buClr>
                <a:srgbClr val="29487F"/>
              </a:buClr>
              <a:buSzPts val="2000"/>
              <a:buNone/>
            </a:pPr>
            <a:r>
              <a:rPr b="1" lang="en-US" sz="2000">
                <a:solidFill>
                  <a:srgbClr val="29487F"/>
                </a:solidFill>
                <a:latin typeface="Constantia"/>
                <a:ea typeface="Constantia"/>
                <a:cs typeface="Constantia"/>
                <a:sym typeface="Constantia"/>
              </a:rPr>
              <a:t>Federal Supplemental Education              Opportunity Grant (FSEOG) </a:t>
            </a:r>
            <a:endParaRPr/>
          </a:p>
          <a:p>
            <a:pPr indent="0" lvl="0" marL="0" rtl="0" algn="l">
              <a:lnSpc>
                <a:spcPct val="100000"/>
              </a:lnSpc>
              <a:spcBef>
                <a:spcPts val="0"/>
              </a:spcBef>
              <a:spcAft>
                <a:spcPts val="0"/>
              </a:spcAft>
              <a:buClr>
                <a:schemeClr val="dk1"/>
              </a:buClr>
              <a:buSzPts val="1100"/>
              <a:buNone/>
            </a:pPr>
            <a:r>
              <a:t/>
            </a:r>
            <a:endParaRPr b="1" sz="1100">
              <a:solidFill>
                <a:srgbClr val="29487F"/>
              </a:solidFill>
            </a:endParaRPr>
          </a:p>
          <a:p>
            <a:pPr indent="0" lvl="0" marL="0" rtl="0" algn="l">
              <a:lnSpc>
                <a:spcPct val="100000"/>
              </a:lnSpc>
              <a:spcBef>
                <a:spcPts val="0"/>
              </a:spcBef>
              <a:spcAft>
                <a:spcPts val="0"/>
              </a:spcAft>
              <a:buClr>
                <a:srgbClr val="000000"/>
              </a:buClr>
              <a:buSzPts val="1100"/>
              <a:buNone/>
            </a:pPr>
            <a:r>
              <a:rPr lang="en-US" sz="1100">
                <a:solidFill>
                  <a:srgbClr val="000000"/>
                </a:solidFill>
              </a:rPr>
              <a:t>Administered directly by the financial aid office at each participating school. Not all schools participate. </a:t>
            </a:r>
            <a:r>
              <a:rPr b="0" i="0" lang="en-US" sz="1100">
                <a:solidFill>
                  <a:srgbClr val="212529"/>
                </a:solidFill>
              </a:rPr>
              <a:t>The grant that is awarded to an undergraduate student who demonstrates exceptional financial need to help pay for their education. Awards can range from $100–$4000 and do not need to be repaid.</a:t>
            </a:r>
            <a:endParaRPr sz="1100"/>
          </a:p>
          <a:p>
            <a:pPr indent="0" lvl="0" marL="0" rtl="0" algn="l">
              <a:lnSpc>
                <a:spcPct val="100000"/>
              </a:lnSpc>
              <a:spcBef>
                <a:spcPts val="0"/>
              </a:spcBef>
              <a:spcAft>
                <a:spcPts val="0"/>
              </a:spcAft>
              <a:buClr>
                <a:schemeClr val="dk1"/>
              </a:buClr>
              <a:buSzPts val="1800"/>
              <a:buNone/>
            </a:pPr>
            <a:r>
              <a:t/>
            </a:r>
            <a:endParaRPr sz="1800">
              <a:solidFill>
                <a:schemeClr val="lt1"/>
              </a:solidFill>
              <a:latin typeface="Constantia"/>
              <a:ea typeface="Constantia"/>
              <a:cs typeface="Constantia"/>
              <a:sym typeface="Constantia"/>
            </a:endParaRPr>
          </a:p>
          <a:p>
            <a:pPr indent="0" lvl="0" marL="0" rtl="0" algn="l">
              <a:lnSpc>
                <a:spcPct val="100000"/>
              </a:lnSpc>
              <a:spcBef>
                <a:spcPts val="0"/>
              </a:spcBef>
              <a:spcAft>
                <a:spcPts val="0"/>
              </a:spcAft>
              <a:buClr>
                <a:schemeClr val="lt1"/>
              </a:buClr>
              <a:buSzPts val="1800"/>
              <a:buNone/>
            </a:pPr>
            <a:r>
              <a:rPr lang="en-US" sz="1800">
                <a:solidFill>
                  <a:schemeClr val="lt1"/>
                </a:solidFill>
                <a:latin typeface="Constantia"/>
                <a:ea typeface="Constantia"/>
                <a:cs typeface="Constantia"/>
                <a:sym typeface="Constantia"/>
              </a:rPr>
              <a:t> </a:t>
            </a:r>
            <a:r>
              <a:rPr b="1" lang="en-US">
                <a:solidFill>
                  <a:schemeClr val="lt1"/>
                </a:solidFill>
                <a:latin typeface="Constantia"/>
                <a:ea typeface="Constantia"/>
                <a:cs typeface="Constantia"/>
                <a:sym typeface="Constantia"/>
              </a:rPr>
              <a:t>From $650 to</a:t>
            </a:r>
            <a:r>
              <a:rPr lang="en-US">
                <a:solidFill>
                  <a:schemeClr val="lt1"/>
                </a:solidFill>
                <a:latin typeface="Constantia"/>
                <a:ea typeface="Constantia"/>
                <a:cs typeface="Constantia"/>
                <a:sym typeface="Constantia"/>
              </a:rPr>
              <a:t> $6,895 </a:t>
            </a:r>
            <a:endParaRPr/>
          </a:p>
          <a:p>
            <a:pPr indent="0" lvl="0" marL="0" rtl="0" algn="l">
              <a:lnSpc>
                <a:spcPct val="100000"/>
              </a:lnSpc>
              <a:spcBef>
                <a:spcPts val="0"/>
              </a:spcBef>
              <a:spcAft>
                <a:spcPts val="0"/>
              </a:spcAft>
              <a:buClr>
                <a:schemeClr val="lt1"/>
              </a:buClr>
              <a:buSzPts val="2100"/>
              <a:buNone/>
            </a:pPr>
            <a:r>
              <a:rPr lang="en-US">
                <a:solidFill>
                  <a:schemeClr val="lt1"/>
                </a:solidFill>
                <a:latin typeface="Constantia"/>
                <a:ea typeface="Constantia"/>
                <a:cs typeface="Constantia"/>
                <a:sym typeface="Constantia"/>
              </a:rPr>
              <a:t>for the </a:t>
            </a:r>
            <a:r>
              <a:rPr b="1" lang="en-US">
                <a:solidFill>
                  <a:schemeClr val="lt1"/>
                </a:solidFill>
                <a:latin typeface="Constantia"/>
                <a:ea typeface="Constantia"/>
                <a:cs typeface="Constantia"/>
                <a:sym typeface="Constantia"/>
              </a:rPr>
              <a:t>2022–23</a:t>
            </a:r>
            <a:r>
              <a:rPr lang="en-US">
                <a:solidFill>
                  <a:schemeClr val="lt1"/>
                </a:solidFill>
                <a:latin typeface="Constantia"/>
                <a:ea typeface="Constantia"/>
                <a:cs typeface="Constantia"/>
                <a:sym typeface="Constantia"/>
              </a:rPr>
              <a:t> award year</a:t>
            </a:r>
            <a:endParaRPr/>
          </a:p>
          <a:p>
            <a:pPr indent="0" lvl="0" marL="0" rtl="0" algn="l">
              <a:lnSpc>
                <a:spcPct val="100000"/>
              </a:lnSpc>
              <a:spcBef>
                <a:spcPts val="0"/>
              </a:spcBef>
              <a:spcAft>
                <a:spcPts val="0"/>
              </a:spcAft>
              <a:buClr>
                <a:schemeClr val="lt1"/>
              </a:buClr>
              <a:buSzPts val="1050"/>
              <a:buNone/>
            </a:pPr>
            <a:r>
              <a:rPr lang="en-US" sz="1050">
                <a:solidFill>
                  <a:schemeClr val="lt1"/>
                </a:solidFill>
                <a:latin typeface="Constantia"/>
                <a:ea typeface="Constantia"/>
                <a:cs typeface="Constantia"/>
                <a:sym typeface="Constantia"/>
              </a:rPr>
              <a:t>					</a:t>
            </a:r>
            <a:endParaRPr/>
          </a:p>
        </p:txBody>
      </p:sp>
      <p:sp>
        <p:nvSpPr>
          <p:cNvPr id="384" name="Google Shape;384;p11"/>
          <p:cNvSpPr txBox="1"/>
          <p:nvPr/>
        </p:nvSpPr>
        <p:spPr>
          <a:xfrm>
            <a:off x="3733800" y="4343400"/>
            <a:ext cx="3429000" cy="8002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$6,895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Maximum Amount for 2023-2024</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2020-08-10T20:06:51Z</dcterms:created>
  <dc:creator>Linda Taylor _ Staff - CounselStudentSrv</dc:creator>
</cp:coreProperties>
</file>